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ppt/tags/tag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3.xml" ContentType="application/vnd.openxmlformats-officedocument.presentationml.tags+xml"/>
  <Override PartName="/ppt/notesSlides/notesSlide15.xml" ContentType="application/vnd.openxmlformats-officedocument.presentationml.notesSlide+xml"/>
  <Override PartName="/ppt/tags/tag4.xml" ContentType="application/vnd.openxmlformats-officedocument.presentationml.tags+xml"/>
  <Override PartName="/ppt/notesSlides/notesSlide16.xml" ContentType="application/vnd.openxmlformats-officedocument.presentationml.notesSlide+xml"/>
  <Override PartName="/ppt/tags/tag5.xml" ContentType="application/vnd.openxmlformats-officedocument.presentationml.tags+xml"/>
  <Override PartName="/ppt/notesSlides/notesSlide17.xml" ContentType="application/vnd.openxmlformats-officedocument.presentationml.notesSlide+xml"/>
  <Override PartName="/ppt/tags/tag6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7.xml" ContentType="application/vnd.openxmlformats-officedocument.presentationml.tags+xml"/>
  <Override PartName="/ppt/notesSlides/notesSlide23.xml" ContentType="application/vnd.openxmlformats-officedocument.presentationml.notesSlide+xml"/>
  <Override PartName="/ppt/tags/tag8.xml" ContentType="application/vnd.openxmlformats-officedocument.presentationml.tags+xml"/>
  <Override PartName="/ppt/notesSlides/notesSlide24.xml" ContentType="application/vnd.openxmlformats-officedocument.presentationml.notesSlide+xml"/>
  <Override PartName="/ppt/tags/tag9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10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ags/tag11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12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tags/tag13.xml" ContentType="application/vnd.openxmlformats-officedocument.presentationml.tags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tags/tag14.xml" ContentType="application/vnd.openxmlformats-officedocument.presentationml.tag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45"/>
  </p:notesMasterIdLst>
  <p:sldIdLst>
    <p:sldId id="256" r:id="rId2"/>
    <p:sldId id="440" r:id="rId3"/>
    <p:sldId id="441" r:id="rId4"/>
    <p:sldId id="442" r:id="rId5"/>
    <p:sldId id="263" r:id="rId6"/>
    <p:sldId id="377" r:id="rId7"/>
    <p:sldId id="389" r:id="rId8"/>
    <p:sldId id="390" r:id="rId9"/>
    <p:sldId id="391" r:id="rId10"/>
    <p:sldId id="535" r:id="rId11"/>
    <p:sldId id="411" r:id="rId12"/>
    <p:sldId id="546" r:id="rId13"/>
    <p:sldId id="486" r:id="rId14"/>
    <p:sldId id="538" r:id="rId15"/>
    <p:sldId id="539" r:id="rId16"/>
    <p:sldId id="394" r:id="rId17"/>
    <p:sldId id="522" r:id="rId18"/>
    <p:sldId id="397" r:id="rId19"/>
    <p:sldId id="554" r:id="rId20"/>
    <p:sldId id="555" r:id="rId21"/>
    <p:sldId id="525" r:id="rId22"/>
    <p:sldId id="403" r:id="rId23"/>
    <p:sldId id="405" r:id="rId24"/>
    <p:sldId id="529" r:id="rId25"/>
    <p:sldId id="532" r:id="rId26"/>
    <p:sldId id="531" r:id="rId27"/>
    <p:sldId id="530" r:id="rId28"/>
    <p:sldId id="533" r:id="rId29"/>
    <p:sldId id="536" r:id="rId30"/>
    <p:sldId id="556" r:id="rId31"/>
    <p:sldId id="526" r:id="rId32"/>
    <p:sldId id="404" r:id="rId33"/>
    <p:sldId id="408" r:id="rId34"/>
    <p:sldId id="541" r:id="rId35"/>
    <p:sldId id="407" r:id="rId36"/>
    <p:sldId id="520" r:id="rId37"/>
    <p:sldId id="521" r:id="rId38"/>
    <p:sldId id="519" r:id="rId39"/>
    <p:sldId id="542" r:id="rId40"/>
    <p:sldId id="543" r:id="rId41"/>
    <p:sldId id="544" r:id="rId42"/>
    <p:sldId id="545" r:id="rId43"/>
    <p:sldId id="553" r:id="rId44"/>
  </p:sldIdLst>
  <p:sldSz cx="12192000" cy="6858000"/>
  <p:notesSz cx="6858000" cy="9144000"/>
  <p:embeddedFontLst>
    <p:embeddedFont>
      <p:font typeface="Chalkduster" panose="03050602040202020205" pitchFamily="66" charset="77"/>
      <p:regular r:id="rId46"/>
    </p:embeddedFont>
    <p:embeddedFont>
      <p:font typeface="Fira Sans" panose="020B0503050000020004" pitchFamily="34" charset="0"/>
      <p:regular r:id="rId47"/>
      <p:bold r:id="rId48"/>
      <p:italic r:id="rId49"/>
      <p:boldItalic r:id="rId50"/>
    </p:embeddedFont>
    <p:embeddedFont>
      <p:font typeface="Fira Sans Condensed Light" panose="020B0403050000020004" pitchFamily="34" charset="0"/>
      <p:regular r:id="rId51"/>
      <p:italic r:id="rId52"/>
    </p:embeddedFont>
    <p:embeddedFont>
      <p:font typeface="Fira Sans Condensed Medium" panose="020B0603050000020004" pitchFamily="34" charset="0"/>
      <p:regular r:id="rId53"/>
      <p:italic r:id="rId54"/>
    </p:embeddedFont>
  </p:embeddedFontLst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B514F3F6-B730-5046-A0A5-629935D0ED6A}">
          <p14:sldIdLst>
            <p14:sldId id="256"/>
          </p14:sldIdLst>
        </p14:section>
        <p14:section name="Introduction" id="{2AFC6FD7-CE0E-AF40-97D8-F5C99DCFA2F0}">
          <p14:sldIdLst>
            <p14:sldId id="440"/>
            <p14:sldId id="441"/>
            <p14:sldId id="442"/>
            <p14:sldId id="263"/>
            <p14:sldId id="377"/>
            <p14:sldId id="389"/>
            <p14:sldId id="390"/>
            <p14:sldId id="391"/>
            <p14:sldId id="535"/>
          </p14:sldIdLst>
        </p14:section>
        <p14:section name="This study" id="{5C78C7FA-BE5E-4C4D-B1EA-255210AA1F9B}">
          <p14:sldIdLst>
            <p14:sldId id="411"/>
            <p14:sldId id="546"/>
            <p14:sldId id="486"/>
            <p14:sldId id="538"/>
            <p14:sldId id="539"/>
            <p14:sldId id="394"/>
            <p14:sldId id="522"/>
            <p14:sldId id="397"/>
            <p14:sldId id="554"/>
            <p14:sldId id="555"/>
            <p14:sldId id="525"/>
            <p14:sldId id="403"/>
            <p14:sldId id="405"/>
            <p14:sldId id="529"/>
            <p14:sldId id="532"/>
            <p14:sldId id="531"/>
            <p14:sldId id="530"/>
            <p14:sldId id="533"/>
            <p14:sldId id="536"/>
            <p14:sldId id="556"/>
            <p14:sldId id="526"/>
            <p14:sldId id="404"/>
            <p14:sldId id="408"/>
            <p14:sldId id="541"/>
            <p14:sldId id="407"/>
            <p14:sldId id="520"/>
            <p14:sldId id="521"/>
            <p14:sldId id="519"/>
          </p14:sldIdLst>
        </p14:section>
        <p14:section name="Conclusions" id="{5515BB7D-0571-DA4D-8869-74B4C5FE01CE}">
          <p14:sldIdLst>
            <p14:sldId id="542"/>
            <p14:sldId id="543"/>
            <p14:sldId id="544"/>
            <p14:sldId id="545"/>
            <p14:sldId id="55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D24"/>
    <a:srgbClr val="FF7E79"/>
    <a:srgbClr val="FFC000"/>
    <a:srgbClr val="F2F2F2"/>
    <a:srgbClr val="EAECEF"/>
    <a:srgbClr val="F0F2F5"/>
    <a:srgbClr val="E7E7E7"/>
    <a:srgbClr val="BF9000"/>
    <a:srgbClr val="FE9929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89738"/>
  </p:normalViewPr>
  <p:slideViewPr>
    <p:cSldViewPr snapToGrid="0">
      <p:cViewPr varScale="1">
        <p:scale>
          <a:sx n="165" d="100"/>
          <a:sy n="165" d="100"/>
        </p:scale>
        <p:origin x="82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37" d="100"/>
          <a:sy n="137" d="100"/>
        </p:scale>
        <p:origin x="396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43 ms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E1F6-F647-9BD4-6C9F132FBA0F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1F6-F647-9BD4-6C9F132FBA0F}"/>
              </c:ext>
            </c:extLst>
          </c:dPt>
          <c:dPt>
            <c:idx val="2"/>
            <c:invertIfNegative val="0"/>
            <c:bubble3D val="0"/>
            <c:spPr>
              <a:solidFill>
                <a:srgbClr val="BF9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E1F6-F647-9BD4-6C9F132FBA0F}"/>
              </c:ext>
            </c:extLst>
          </c:dPt>
          <c:dLbls>
            <c:dLbl>
              <c:idx val="0"/>
              <c:layout>
                <c:manualLayout>
                  <c:x val="-6.1109753116597408E-3"/>
                  <c:y val="4.9440274317333133E-3"/>
                </c:manualLayout>
              </c:layout>
              <c:tx>
                <c:rich>
                  <a:bodyPr/>
                  <a:lstStyle/>
                  <a:p>
                    <a:fld id="{81237795-3409-7D40-B0A0-41290EFFCB10}" type="VALUE">
                      <a:rPr lang="en-US" b="0" i="0" smtClean="0">
                        <a:latin typeface="Fira Sans Condensed Medium" panose="020B0603050000020004" pitchFamily="34" charset="0"/>
                      </a:rPr>
                      <a:pPr/>
                      <a:t>[VALUE]</a:t>
                    </a:fld>
                    <a:r>
                      <a:rPr lang="en-US" b="0" i="0" dirty="0">
                        <a:latin typeface="Fira Sans Condensed Medium" panose="020B0603050000020004" pitchFamily="34" charset="0"/>
                      </a:rPr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1F6-F647-9BD4-6C9F132FBA0F}"/>
                </c:ext>
              </c:extLst>
            </c:dLbl>
            <c:dLbl>
              <c:idx val="1"/>
              <c:layout>
                <c:manualLayout>
                  <c:x val="-1.5277438279150473E-3"/>
                  <c:y val="8.0062768770103529E-3"/>
                </c:manualLayout>
              </c:layout>
              <c:tx>
                <c:rich>
                  <a:bodyPr/>
                  <a:lstStyle/>
                  <a:p>
                    <a:fld id="{AA780683-0623-3840-BFBF-2305CCFD5FA3}" type="VALUE">
                      <a:rPr lang="en-US" b="0" i="0" smtClean="0">
                        <a:latin typeface="Fira Sans Condensed Medium" panose="020B0603050000020004" pitchFamily="34" charset="0"/>
                      </a:rPr>
                      <a:pPr/>
                      <a:t>[VALUE]</a:t>
                    </a:fld>
                    <a:r>
                      <a:rPr lang="en-US" b="0" i="0" dirty="0">
                        <a:latin typeface="Fira Sans Condensed Medium" panose="020B0603050000020004" pitchFamily="34" charset="0"/>
                      </a:rPr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E1F6-F647-9BD4-6C9F132FBA0F}"/>
                </c:ext>
              </c:extLst>
            </c:dLbl>
            <c:dLbl>
              <c:idx val="2"/>
              <c:layout>
                <c:manualLayout>
                  <c:x val="-1.5277438279150473E-3"/>
                  <c:y val="6.2061955933808231E-3"/>
                </c:manualLayout>
              </c:layout>
              <c:tx>
                <c:rich>
                  <a:bodyPr/>
                  <a:lstStyle/>
                  <a:p>
                    <a:fld id="{4CE1B1F4-A613-D744-886E-D7CB08C006C9}" type="VALUE">
                      <a:rPr lang="en-US" b="0" i="0">
                        <a:latin typeface="Fira Sans Condensed Medium" panose="020B06030500000200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E1F6-F647-9BD4-6C9F132FBA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painter-PAINT</c:v>
                </c:pt>
                <c:pt idx="1">
                  <c:v>corner-CORN</c:v>
                </c:pt>
                <c:pt idx="2">
                  <c:v>cashew-CASH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</c:v>
                </c:pt>
                <c:pt idx="1">
                  <c:v>22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F6-F647-9BD4-6C9F132FBA0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2"/>
        <c:axId val="1443467519"/>
        <c:axId val="1443258639"/>
      </c:barChart>
      <c:dateAx>
        <c:axId val="1443467519"/>
        <c:scaling>
          <c:orientation val="minMax"/>
        </c:scaling>
        <c:delete val="0"/>
        <c:axPos val="b"/>
        <c:numFmt formatCode="#,##0.00" sourceLinked="0"/>
        <c:majorTickMark val="none"/>
        <c:minorTickMark val="out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en-US"/>
          </a:p>
        </c:txPr>
        <c:crossAx val="1443258639"/>
        <c:crosses val="autoZero"/>
        <c:auto val="0"/>
        <c:lblOffset val="100"/>
        <c:baseTimeUnit val="days"/>
      </c:dateAx>
      <c:valAx>
        <c:axId val="144325863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0" i="0" dirty="0">
                    <a:latin typeface="Fira Sans Condensed Medium" panose="020B0603050000020004" pitchFamily="34" charset="0"/>
                  </a:rPr>
                  <a:t>priming magnitude (</a:t>
                </a:r>
                <a:r>
                  <a:rPr lang="en-US" b="0" i="0" dirty="0" err="1">
                    <a:latin typeface="Fira Sans Condensed Medium" panose="020B0603050000020004" pitchFamily="34" charset="0"/>
                  </a:rPr>
                  <a:t>ms</a:t>
                </a:r>
                <a:r>
                  <a:rPr lang="en-US" b="0" i="0" dirty="0">
                    <a:latin typeface="Fira Sans Condensed Medium" panose="020B0603050000020004" pitchFamily="34" charset="0"/>
                  </a:rPr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467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43 ms</c:v>
                </c:pt>
              </c:strCache>
            </c:strRef>
          </c:tx>
          <c:spPr>
            <a:ln>
              <a:solidFill>
                <a:schemeClr val="bg2">
                  <a:lumMod val="5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E1F6-F647-9BD4-6C9F132FBA0F}"/>
              </c:ext>
            </c:extLst>
          </c:dPt>
          <c:dPt>
            <c:idx val="1"/>
            <c:invertIfNegative val="0"/>
            <c:bubble3D val="0"/>
            <c:spPr>
              <a:noFill/>
              <a:ln>
                <a:solidFill>
                  <a:schemeClr val="bg2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E1F6-F647-9BD4-6C9F132FBA0F}"/>
              </c:ext>
            </c:extLst>
          </c:dPt>
          <c:dPt>
            <c:idx val="2"/>
            <c:invertIfNegative val="0"/>
            <c:bubble3D val="0"/>
            <c:spPr>
              <a:solidFill>
                <a:srgbClr val="BF9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E1F6-F647-9BD4-6C9F132FBA0F}"/>
              </c:ext>
            </c:extLst>
          </c:dPt>
          <c:dLbls>
            <c:dLbl>
              <c:idx val="0"/>
              <c:layout>
                <c:manualLayout>
                  <c:x val="-6.1109753116597408E-3"/>
                  <c:y val="4.9440274317333133E-3"/>
                </c:manualLayout>
              </c:layout>
              <c:tx>
                <c:rich>
                  <a:bodyPr/>
                  <a:lstStyle/>
                  <a:p>
                    <a:fld id="{C8069A0C-4083-EA49-BF77-DB8C896827A8}" type="VALUE">
                      <a:rPr lang="en-US" b="0" i="0" smtClean="0">
                        <a:latin typeface="Fira Sans Condensed Medium" panose="020B0603050000020004" pitchFamily="34" charset="0"/>
                      </a:rPr>
                      <a:pPr/>
                      <a:t>[VALUE]</a:t>
                    </a:fld>
                    <a:r>
                      <a:rPr lang="en-US" b="0" i="0" dirty="0">
                        <a:latin typeface="Fira Sans Condensed Medium" panose="020B0603050000020004" pitchFamily="34" charset="0"/>
                      </a:rPr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1F6-F647-9BD4-6C9F132FBA0F}"/>
                </c:ext>
              </c:extLst>
            </c:dLbl>
            <c:dLbl>
              <c:idx val="1"/>
              <c:layout>
                <c:manualLayout>
                  <c:x val="-1.5277438279150473E-3"/>
                  <c:y val="8.0062768770103529E-3"/>
                </c:manualLayout>
              </c:layout>
              <c:tx>
                <c:rich>
                  <a:bodyPr/>
                  <a:lstStyle/>
                  <a:p>
                    <a:fld id="{DB9B62B1-73C8-5C44-812D-5BA9E038FF5F}" type="VALUE">
                      <a:rPr lang="en-US" b="0" i="0" smtClean="0">
                        <a:latin typeface="Fira Sans Condensed Medium" panose="020B0603050000020004" pitchFamily="34" charset="0"/>
                      </a:rPr>
                      <a:pPr/>
                      <a:t>[VALUE]</a:t>
                    </a:fld>
                    <a:r>
                      <a:rPr lang="en-US" b="0" i="0" dirty="0">
                        <a:latin typeface="Fira Sans Condensed Medium" panose="020B0603050000020004" pitchFamily="34" charset="0"/>
                      </a:rPr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E1F6-F647-9BD4-6C9F132FBA0F}"/>
                </c:ext>
              </c:extLst>
            </c:dLbl>
            <c:dLbl>
              <c:idx val="2"/>
              <c:layout>
                <c:manualLayout>
                  <c:x val="-1.5277438279150473E-3"/>
                  <c:y val="6.2061955933808231E-3"/>
                </c:manualLayout>
              </c:layout>
              <c:tx>
                <c:rich>
                  <a:bodyPr/>
                  <a:lstStyle/>
                  <a:p>
                    <a:fld id="{FD45B84A-91B2-9C4F-86A5-D0D043FDD36D}" type="VALUE">
                      <a:rPr lang="en-US" b="0" i="0">
                        <a:latin typeface="Fira Sans Condensed Medium" panose="020B06030500000200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E1F6-F647-9BD4-6C9F132FBA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painter-PAINT</c:v>
                </c:pt>
                <c:pt idx="1">
                  <c:v>corner-CORN</c:v>
                </c:pt>
                <c:pt idx="2">
                  <c:v>cashew-CASH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</c:v>
                </c:pt>
                <c:pt idx="1">
                  <c:v>22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F6-F647-9BD4-6C9F132FBA0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2"/>
        <c:axId val="1443467519"/>
        <c:axId val="1443258639"/>
      </c:barChart>
      <c:dateAx>
        <c:axId val="1443467519"/>
        <c:scaling>
          <c:orientation val="minMax"/>
        </c:scaling>
        <c:delete val="0"/>
        <c:axPos val="b"/>
        <c:numFmt formatCode="#,##0.00" sourceLinked="0"/>
        <c:majorTickMark val="none"/>
        <c:minorTickMark val="out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en-US"/>
          </a:p>
        </c:txPr>
        <c:crossAx val="1443258639"/>
        <c:crosses val="autoZero"/>
        <c:auto val="0"/>
        <c:lblOffset val="100"/>
        <c:baseTimeUnit val="days"/>
      </c:dateAx>
      <c:valAx>
        <c:axId val="144325863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0" i="0" dirty="0">
                    <a:latin typeface="Fira Sans Condensed Medium" panose="020B0603050000020004" pitchFamily="34" charset="0"/>
                  </a:rPr>
                  <a:t>priming magnitude (</a:t>
                </a:r>
                <a:r>
                  <a:rPr lang="en-US" b="0" i="0" dirty="0" err="1">
                    <a:latin typeface="Fira Sans Condensed Medium" panose="020B0603050000020004" pitchFamily="34" charset="0"/>
                  </a:rPr>
                  <a:t>ms</a:t>
                </a:r>
                <a:r>
                  <a:rPr lang="en-US" b="0" i="0" dirty="0">
                    <a:latin typeface="Fira Sans Condensed Medium" panose="020B0603050000020004" pitchFamily="34" charset="0"/>
                  </a:rPr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467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43 ms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E1F6-F647-9BD4-6C9F132FBA0F}"/>
              </c:ext>
            </c:extLst>
          </c:dPt>
          <c:dPt>
            <c:idx val="1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1F6-F647-9BD4-6C9F132FBA0F}"/>
              </c:ext>
            </c:extLst>
          </c:dPt>
          <c:dPt>
            <c:idx val="2"/>
            <c:invertIfNegative val="0"/>
            <c:bubble3D val="0"/>
            <c:spPr>
              <a:noFill/>
              <a:ln>
                <a:solidFill>
                  <a:schemeClr val="bg2">
                    <a:lumMod val="7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E1F6-F647-9BD4-6C9F132FBA0F}"/>
              </c:ext>
            </c:extLst>
          </c:dPt>
          <c:dLbls>
            <c:dLbl>
              <c:idx val="0"/>
              <c:layout>
                <c:manualLayout>
                  <c:x val="-6.1109753116597408E-3"/>
                  <c:y val="4.9440274317333133E-3"/>
                </c:manualLayout>
              </c:layout>
              <c:tx>
                <c:rich>
                  <a:bodyPr/>
                  <a:lstStyle/>
                  <a:p>
                    <a:fld id="{57662934-BB16-6D43-9D91-0282394ED804}" type="VALUE">
                      <a:rPr lang="en-US" b="0" i="0" smtClean="0">
                        <a:latin typeface="Fira Sans Condensed Medium" panose="020B0603050000020004" pitchFamily="34" charset="0"/>
                      </a:rPr>
                      <a:pPr/>
                      <a:t>[VALUE]</a:t>
                    </a:fld>
                    <a:r>
                      <a:rPr lang="en-US" b="0" i="0" dirty="0">
                        <a:latin typeface="Fira Sans Condensed Medium" panose="020B0603050000020004" pitchFamily="34" charset="0"/>
                      </a:rPr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E1F6-F647-9BD4-6C9F132FBA0F}"/>
                </c:ext>
              </c:extLst>
            </c:dLbl>
            <c:dLbl>
              <c:idx val="1"/>
              <c:layout>
                <c:manualLayout>
                  <c:x val="-1.5277438279150473E-3"/>
                  <c:y val="8.0062768770103529E-3"/>
                </c:manualLayout>
              </c:layout>
              <c:tx>
                <c:rich>
                  <a:bodyPr/>
                  <a:lstStyle/>
                  <a:p>
                    <a:fld id="{1D856E52-C9B0-644A-A6D0-3A19CC3DF153}" type="VALUE">
                      <a:rPr lang="en-US" b="0" i="0" smtClean="0">
                        <a:latin typeface="Fira Sans Condensed Medium" panose="020B0603050000020004" pitchFamily="34" charset="0"/>
                      </a:rPr>
                      <a:pPr/>
                      <a:t>[VALUE]</a:t>
                    </a:fld>
                    <a:r>
                      <a:rPr lang="en-US" b="0" i="0" dirty="0">
                        <a:latin typeface="Fira Sans Condensed Medium" panose="020B0603050000020004" pitchFamily="34" charset="0"/>
                      </a:rPr>
                      <a:t>*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F-E1F6-F647-9BD4-6C9F132FBA0F}"/>
                </c:ext>
              </c:extLst>
            </c:dLbl>
            <c:dLbl>
              <c:idx val="2"/>
              <c:layout>
                <c:manualLayout>
                  <c:x val="-1.5277438279150473E-3"/>
                  <c:y val="6.2061955933808231E-3"/>
                </c:manualLayout>
              </c:layout>
              <c:tx>
                <c:rich>
                  <a:bodyPr/>
                  <a:lstStyle/>
                  <a:p>
                    <a:fld id="{42AE2F61-6ACE-9F42-8AC3-9606E26747A2}" type="VALUE">
                      <a:rPr lang="en-US" b="0" i="0">
                        <a:latin typeface="Fira Sans Condensed Medium" panose="020B0603050000020004" pitchFamily="34" charset="0"/>
                      </a:rPr>
                      <a:pPr/>
                      <a:t>[VALUE]</a:t>
                    </a:fld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E1F6-F647-9BD4-6C9F132FBA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painter-PAINT</c:v>
                </c:pt>
                <c:pt idx="1">
                  <c:v>corner-CORN</c:v>
                </c:pt>
                <c:pt idx="2">
                  <c:v>cashew-CASH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27</c:v>
                </c:pt>
                <c:pt idx="1">
                  <c:v>22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F6-F647-9BD4-6C9F132FBA0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2"/>
        <c:axId val="1443467519"/>
        <c:axId val="1443258639"/>
      </c:barChart>
      <c:dateAx>
        <c:axId val="1443467519"/>
        <c:scaling>
          <c:orientation val="minMax"/>
        </c:scaling>
        <c:delete val="0"/>
        <c:axPos val="b"/>
        <c:numFmt formatCode="#,##0.00" sourceLinked="0"/>
        <c:majorTickMark val="none"/>
        <c:minorTickMark val="out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Fira Sans" panose="020B0503050000020004" pitchFamily="34" charset="0"/>
                <a:ea typeface="+mn-ea"/>
                <a:cs typeface="+mn-cs"/>
              </a:defRPr>
            </a:pPr>
            <a:endParaRPr lang="en-US"/>
          </a:p>
        </c:txPr>
        <c:crossAx val="1443258639"/>
        <c:crosses val="autoZero"/>
        <c:auto val="0"/>
        <c:lblOffset val="100"/>
        <c:baseTimeUnit val="days"/>
      </c:dateAx>
      <c:valAx>
        <c:axId val="144325863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0" i="0" dirty="0">
                    <a:latin typeface="Fira Sans Condensed Medium" panose="020B0603050000020004" pitchFamily="34" charset="0"/>
                  </a:rPr>
                  <a:t>priming magnitude (</a:t>
                </a:r>
                <a:r>
                  <a:rPr lang="en-US" b="0" i="0" dirty="0" err="1">
                    <a:latin typeface="Fira Sans Condensed Medium" panose="020B0603050000020004" pitchFamily="34" charset="0"/>
                  </a:rPr>
                  <a:t>ms</a:t>
                </a:r>
                <a:r>
                  <a:rPr lang="en-US" b="0" i="0" dirty="0">
                    <a:latin typeface="Fira Sans Condensed Medium" panose="020B0603050000020004" pitchFamily="34" charset="0"/>
                  </a:rPr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43467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98432-4FE0-4940-80C3-EAD03F6C831A}" type="datetimeFigureOut">
              <a:rPr lang="it-IT" smtClean="0"/>
              <a:t>06/07/26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420F7C-9342-F842-8214-2AB136CFF8B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913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15168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B59B9-1609-3457-6AC2-0AECF494D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63FEC1-81CD-32CF-724F-F311A81DF5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2F6D49-1062-7A73-0D8B-19AF334079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The </a:t>
            </a:r>
            <a:r>
              <a:rPr lang="it-IT" dirty="0" err="1"/>
              <a:t>psycholinguistic</a:t>
            </a:r>
            <a:r>
              <a:rPr lang="it-IT" dirty="0"/>
              <a:t> </a:t>
            </a:r>
            <a:r>
              <a:rPr lang="it-IT" dirty="0" err="1"/>
              <a:t>research</a:t>
            </a:r>
            <a:r>
              <a:rPr lang="it-IT" dirty="0"/>
              <a:t> on word </a:t>
            </a:r>
            <a:r>
              <a:rPr lang="it-IT" dirty="0" err="1"/>
              <a:t>recognition</a:t>
            </a:r>
            <a:r>
              <a:rPr lang="it-IT" dirty="0"/>
              <a:t> of the </a:t>
            </a:r>
            <a:r>
              <a:rPr lang="it-IT" dirty="0" err="1"/>
              <a:t>past</a:t>
            </a:r>
            <a:r>
              <a:rPr lang="it-IT" dirty="0"/>
              <a:t> 30 </a:t>
            </a:r>
            <a:r>
              <a:rPr lang="it-IT" dirty="0" err="1"/>
              <a:t>years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shown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before</a:t>
            </a:r>
            <a:r>
              <a:rPr lang="it-IT" dirty="0"/>
              <a:t> </a:t>
            </a:r>
            <a:r>
              <a:rPr lang="it-IT" dirty="0" err="1"/>
              <a:t>even</a:t>
            </a:r>
            <a:r>
              <a:rPr lang="it-IT" dirty="0"/>
              <a:t> </a:t>
            </a:r>
            <a:r>
              <a:rPr lang="it-IT" dirty="0" err="1"/>
              <a:t>being</a:t>
            </a:r>
            <a:r>
              <a:rPr lang="it-IT" dirty="0"/>
              <a:t> </a:t>
            </a:r>
            <a:r>
              <a:rPr lang="it-IT" dirty="0" err="1"/>
              <a:t>visually</a:t>
            </a:r>
            <a:r>
              <a:rPr lang="it-IT" dirty="0"/>
              <a:t> </a:t>
            </a:r>
            <a:r>
              <a:rPr lang="it-IT" dirty="0" err="1"/>
              <a:t>recognized</a:t>
            </a:r>
            <a:r>
              <a:rPr lang="it-IT" dirty="0"/>
              <a:t>, words are first </a:t>
            </a:r>
            <a:r>
              <a:rPr lang="it-IT" dirty="0" err="1"/>
              <a:t>broken</a:t>
            </a:r>
            <a:r>
              <a:rPr lang="it-IT" dirty="0"/>
              <a:t> down </a:t>
            </a:r>
            <a:r>
              <a:rPr lang="it-IT" dirty="0" err="1"/>
              <a:t>into</a:t>
            </a:r>
            <a:r>
              <a:rPr lang="it-IT" dirty="0"/>
              <a:t> </a:t>
            </a:r>
            <a:r>
              <a:rPr lang="it-IT" dirty="0" err="1"/>
              <a:t>smaller</a:t>
            </a:r>
            <a:r>
              <a:rPr lang="it-IT" dirty="0"/>
              <a:t> </a:t>
            </a:r>
            <a:r>
              <a:rPr lang="it-IT" dirty="0" err="1"/>
              <a:t>orthographic</a:t>
            </a:r>
            <a:r>
              <a:rPr lang="it-IT" dirty="0"/>
              <a:t> </a:t>
            </a:r>
            <a:r>
              <a:rPr lang="it-IT" dirty="0" err="1"/>
              <a:t>units</a:t>
            </a:r>
            <a:r>
              <a:rPr lang="it-IT" dirty="0"/>
              <a:t>,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seem</a:t>
            </a:r>
            <a:r>
              <a:rPr lang="it-IT" dirty="0"/>
              <a:t> to </a:t>
            </a:r>
            <a:r>
              <a:rPr lang="it-IT" dirty="0" err="1"/>
              <a:t>correspond</a:t>
            </a:r>
            <a:r>
              <a:rPr lang="it-IT" dirty="0"/>
              <a:t> to </a:t>
            </a:r>
            <a:r>
              <a:rPr lang="it-IT" dirty="0" err="1"/>
              <a:t>realizations</a:t>
            </a:r>
            <a:r>
              <a:rPr lang="it-IT" dirty="0"/>
              <a:t> of abstract </a:t>
            </a:r>
            <a:r>
              <a:rPr lang="it-IT" dirty="0" err="1"/>
              <a:t>morphemes</a:t>
            </a:r>
            <a:r>
              <a:rPr lang="it-IT" dirty="0"/>
              <a:t>. </a:t>
            </a:r>
            <a:r>
              <a:rPr lang="it-IT" dirty="0" err="1"/>
              <a:t>This</a:t>
            </a:r>
            <a:r>
              <a:rPr lang="it-IT" dirty="0"/>
              <a:t> procedure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known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_</a:t>
            </a:r>
            <a:r>
              <a:rPr lang="it-IT" dirty="0" err="1"/>
              <a:t>morphological</a:t>
            </a:r>
            <a:r>
              <a:rPr lang="it-IT" dirty="0"/>
              <a:t> </a:t>
            </a:r>
            <a:r>
              <a:rPr lang="it-IT" dirty="0" err="1"/>
              <a:t>decomposition</a:t>
            </a:r>
            <a:r>
              <a:rPr lang="it-IT" dirty="0"/>
              <a:t>.</a:t>
            </a:r>
          </a:p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CEB54A-CE39-42CA-FB34-34925B0446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0861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DD8B9-2AED-69B3-3541-7BBEC8BAE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CD7A05-6715-2B6B-749C-6CF8038753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27183F-34B4-D084-D73B-CDB6945F84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The </a:t>
            </a:r>
            <a:r>
              <a:rPr lang="it-IT" dirty="0" err="1"/>
              <a:t>psycholinguistic</a:t>
            </a:r>
            <a:r>
              <a:rPr lang="it-IT" dirty="0"/>
              <a:t> </a:t>
            </a:r>
            <a:r>
              <a:rPr lang="it-IT" dirty="0" err="1"/>
              <a:t>research</a:t>
            </a:r>
            <a:r>
              <a:rPr lang="it-IT" dirty="0"/>
              <a:t> on word </a:t>
            </a:r>
            <a:r>
              <a:rPr lang="it-IT" dirty="0" err="1"/>
              <a:t>recognition</a:t>
            </a:r>
            <a:r>
              <a:rPr lang="it-IT" dirty="0"/>
              <a:t> of the </a:t>
            </a:r>
            <a:r>
              <a:rPr lang="it-IT" dirty="0" err="1"/>
              <a:t>past</a:t>
            </a:r>
            <a:r>
              <a:rPr lang="it-IT" dirty="0"/>
              <a:t> 30 </a:t>
            </a:r>
            <a:r>
              <a:rPr lang="it-IT" dirty="0" err="1"/>
              <a:t>years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shown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before</a:t>
            </a:r>
            <a:r>
              <a:rPr lang="it-IT" dirty="0"/>
              <a:t> </a:t>
            </a:r>
            <a:r>
              <a:rPr lang="it-IT" dirty="0" err="1"/>
              <a:t>even</a:t>
            </a:r>
            <a:r>
              <a:rPr lang="it-IT" dirty="0"/>
              <a:t> </a:t>
            </a:r>
            <a:r>
              <a:rPr lang="it-IT" dirty="0" err="1"/>
              <a:t>being</a:t>
            </a:r>
            <a:r>
              <a:rPr lang="it-IT" dirty="0"/>
              <a:t> </a:t>
            </a:r>
            <a:r>
              <a:rPr lang="it-IT" dirty="0" err="1"/>
              <a:t>visually</a:t>
            </a:r>
            <a:r>
              <a:rPr lang="it-IT" dirty="0"/>
              <a:t> </a:t>
            </a:r>
            <a:r>
              <a:rPr lang="it-IT" dirty="0" err="1"/>
              <a:t>recognized</a:t>
            </a:r>
            <a:r>
              <a:rPr lang="it-IT" dirty="0"/>
              <a:t>, words are first </a:t>
            </a:r>
            <a:r>
              <a:rPr lang="it-IT" dirty="0" err="1"/>
              <a:t>broken</a:t>
            </a:r>
            <a:r>
              <a:rPr lang="it-IT" dirty="0"/>
              <a:t> down </a:t>
            </a:r>
            <a:r>
              <a:rPr lang="it-IT" dirty="0" err="1"/>
              <a:t>into</a:t>
            </a:r>
            <a:r>
              <a:rPr lang="it-IT" dirty="0"/>
              <a:t> </a:t>
            </a:r>
            <a:r>
              <a:rPr lang="it-IT" dirty="0" err="1"/>
              <a:t>smaller</a:t>
            </a:r>
            <a:r>
              <a:rPr lang="it-IT" dirty="0"/>
              <a:t> </a:t>
            </a:r>
            <a:r>
              <a:rPr lang="it-IT" dirty="0" err="1"/>
              <a:t>orthographic</a:t>
            </a:r>
            <a:r>
              <a:rPr lang="it-IT" dirty="0"/>
              <a:t> </a:t>
            </a:r>
            <a:r>
              <a:rPr lang="it-IT" dirty="0" err="1"/>
              <a:t>units</a:t>
            </a:r>
            <a:r>
              <a:rPr lang="it-IT" dirty="0"/>
              <a:t>,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seem</a:t>
            </a:r>
            <a:r>
              <a:rPr lang="it-IT" dirty="0"/>
              <a:t> to </a:t>
            </a:r>
            <a:r>
              <a:rPr lang="it-IT" dirty="0" err="1"/>
              <a:t>correspond</a:t>
            </a:r>
            <a:r>
              <a:rPr lang="it-IT" dirty="0"/>
              <a:t> to </a:t>
            </a:r>
            <a:r>
              <a:rPr lang="it-IT" dirty="0" err="1"/>
              <a:t>realizations</a:t>
            </a:r>
            <a:r>
              <a:rPr lang="it-IT" dirty="0"/>
              <a:t> of abstract </a:t>
            </a:r>
            <a:r>
              <a:rPr lang="it-IT" dirty="0" err="1"/>
              <a:t>morphemes</a:t>
            </a:r>
            <a:r>
              <a:rPr lang="it-IT" dirty="0"/>
              <a:t>. </a:t>
            </a:r>
            <a:r>
              <a:rPr lang="it-IT" dirty="0" err="1"/>
              <a:t>This</a:t>
            </a:r>
            <a:r>
              <a:rPr lang="it-IT" dirty="0"/>
              <a:t> procedure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known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_</a:t>
            </a:r>
            <a:r>
              <a:rPr lang="it-IT" dirty="0" err="1"/>
              <a:t>morphological</a:t>
            </a:r>
            <a:r>
              <a:rPr lang="it-IT" dirty="0"/>
              <a:t> </a:t>
            </a:r>
            <a:r>
              <a:rPr lang="it-IT" dirty="0" err="1"/>
              <a:t>decomposition</a:t>
            </a:r>
            <a:r>
              <a:rPr lang="it-IT" dirty="0"/>
              <a:t>.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02671A-B8F9-C996-FC0C-0726F079D66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28280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9F633-4877-BEFC-570F-E133CDD92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E6FCB2-0311-6B6D-2583-4AEAB24B92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DD970D-2816-977A-B8A0-25C34DFCFB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dirty="0"/>
              <a:t>The </a:t>
            </a:r>
            <a:r>
              <a:rPr lang="it-IT" dirty="0" err="1"/>
              <a:t>psycholinguistic</a:t>
            </a:r>
            <a:r>
              <a:rPr lang="it-IT" dirty="0"/>
              <a:t> </a:t>
            </a:r>
            <a:r>
              <a:rPr lang="it-IT" dirty="0" err="1"/>
              <a:t>research</a:t>
            </a:r>
            <a:r>
              <a:rPr lang="it-IT" dirty="0"/>
              <a:t> on word </a:t>
            </a:r>
            <a:r>
              <a:rPr lang="it-IT" dirty="0" err="1"/>
              <a:t>recognition</a:t>
            </a:r>
            <a:r>
              <a:rPr lang="it-IT" dirty="0"/>
              <a:t> of the </a:t>
            </a:r>
            <a:r>
              <a:rPr lang="it-IT" dirty="0" err="1"/>
              <a:t>past</a:t>
            </a:r>
            <a:r>
              <a:rPr lang="it-IT" dirty="0"/>
              <a:t> 30 </a:t>
            </a:r>
            <a:r>
              <a:rPr lang="it-IT" dirty="0" err="1"/>
              <a:t>years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shown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before</a:t>
            </a:r>
            <a:r>
              <a:rPr lang="it-IT" dirty="0"/>
              <a:t> </a:t>
            </a:r>
            <a:r>
              <a:rPr lang="it-IT" dirty="0" err="1"/>
              <a:t>even</a:t>
            </a:r>
            <a:r>
              <a:rPr lang="it-IT" dirty="0"/>
              <a:t> </a:t>
            </a:r>
            <a:r>
              <a:rPr lang="it-IT" dirty="0" err="1"/>
              <a:t>being</a:t>
            </a:r>
            <a:r>
              <a:rPr lang="it-IT" dirty="0"/>
              <a:t> </a:t>
            </a:r>
            <a:r>
              <a:rPr lang="it-IT" dirty="0" err="1"/>
              <a:t>visually</a:t>
            </a:r>
            <a:r>
              <a:rPr lang="it-IT" dirty="0"/>
              <a:t> </a:t>
            </a:r>
            <a:r>
              <a:rPr lang="it-IT" dirty="0" err="1"/>
              <a:t>recognized</a:t>
            </a:r>
            <a:r>
              <a:rPr lang="it-IT" dirty="0"/>
              <a:t>, words are first </a:t>
            </a:r>
            <a:r>
              <a:rPr lang="it-IT" dirty="0" err="1"/>
              <a:t>broken</a:t>
            </a:r>
            <a:r>
              <a:rPr lang="it-IT" dirty="0"/>
              <a:t> down </a:t>
            </a:r>
            <a:r>
              <a:rPr lang="it-IT" dirty="0" err="1"/>
              <a:t>into</a:t>
            </a:r>
            <a:r>
              <a:rPr lang="it-IT" dirty="0"/>
              <a:t> </a:t>
            </a:r>
            <a:r>
              <a:rPr lang="it-IT" dirty="0" err="1"/>
              <a:t>smaller</a:t>
            </a:r>
            <a:r>
              <a:rPr lang="it-IT" dirty="0"/>
              <a:t> </a:t>
            </a:r>
            <a:r>
              <a:rPr lang="it-IT" dirty="0" err="1"/>
              <a:t>orthographic</a:t>
            </a:r>
            <a:r>
              <a:rPr lang="it-IT" dirty="0"/>
              <a:t> </a:t>
            </a:r>
            <a:r>
              <a:rPr lang="it-IT" dirty="0" err="1"/>
              <a:t>units</a:t>
            </a:r>
            <a:r>
              <a:rPr lang="it-IT" dirty="0"/>
              <a:t>,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seem</a:t>
            </a:r>
            <a:r>
              <a:rPr lang="it-IT" dirty="0"/>
              <a:t> to </a:t>
            </a:r>
            <a:r>
              <a:rPr lang="it-IT" dirty="0" err="1"/>
              <a:t>correspond</a:t>
            </a:r>
            <a:r>
              <a:rPr lang="it-IT" dirty="0"/>
              <a:t> to </a:t>
            </a:r>
            <a:r>
              <a:rPr lang="it-IT" dirty="0" err="1"/>
              <a:t>realizations</a:t>
            </a:r>
            <a:r>
              <a:rPr lang="it-IT" dirty="0"/>
              <a:t> of abstract </a:t>
            </a:r>
            <a:r>
              <a:rPr lang="it-IT" dirty="0" err="1"/>
              <a:t>morphemes</a:t>
            </a:r>
            <a:r>
              <a:rPr lang="it-IT" dirty="0"/>
              <a:t>. </a:t>
            </a:r>
            <a:r>
              <a:rPr lang="it-IT" dirty="0" err="1"/>
              <a:t>This</a:t>
            </a:r>
            <a:r>
              <a:rPr lang="it-IT" dirty="0"/>
              <a:t> procedure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known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_</a:t>
            </a:r>
            <a:r>
              <a:rPr lang="it-IT" dirty="0" err="1"/>
              <a:t>morphological</a:t>
            </a:r>
            <a:r>
              <a:rPr lang="it-IT" dirty="0"/>
              <a:t> </a:t>
            </a:r>
            <a:r>
              <a:rPr lang="it-IT" dirty="0" err="1"/>
              <a:t>decomposition</a:t>
            </a:r>
            <a:r>
              <a:rPr lang="it-IT" dirty="0"/>
              <a:t>.</a:t>
            </a:r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51F1B-439F-663B-945F-8EEE06E44B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2476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6530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3E40E-C855-EFBE-CBD4-5AEE2CCC9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202548-6372-7937-A295-501C73504F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0FD09C-E9CF-E18E-8CA3-F2A7642023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The </a:t>
            </a:r>
            <a:r>
              <a:rPr lang="it-IT" dirty="0" err="1"/>
              <a:t>primary</a:t>
            </a:r>
            <a:r>
              <a:rPr lang="it-IT" dirty="0"/>
              <a:t> source of </a:t>
            </a:r>
            <a:r>
              <a:rPr lang="it-IT" dirty="0" err="1"/>
              <a:t>evidence</a:t>
            </a:r>
            <a:r>
              <a:rPr lang="it-IT" dirty="0"/>
              <a:t> for </a:t>
            </a:r>
            <a:r>
              <a:rPr lang="it-IT" dirty="0" err="1"/>
              <a:t>this</a:t>
            </a:r>
            <a:r>
              <a:rPr lang="it-IT" dirty="0"/>
              <a:t> procedure </a:t>
            </a:r>
            <a:r>
              <a:rPr lang="it-IT" dirty="0" err="1"/>
              <a:t>comes</a:t>
            </a:r>
            <a:r>
              <a:rPr lang="it-IT" dirty="0"/>
              <a:t> from the </a:t>
            </a:r>
            <a:r>
              <a:rPr lang="it-IT" dirty="0" err="1"/>
              <a:t>masked</a:t>
            </a:r>
            <a:r>
              <a:rPr lang="it-IT" dirty="0"/>
              <a:t> priming </a:t>
            </a:r>
            <a:r>
              <a:rPr lang="it-IT" dirty="0" err="1"/>
              <a:t>lexical</a:t>
            </a:r>
            <a:r>
              <a:rPr lang="it-IT" dirty="0"/>
              <a:t> </a:t>
            </a:r>
            <a:r>
              <a:rPr lang="it-IT" dirty="0" err="1"/>
              <a:t>decision</a:t>
            </a:r>
            <a:r>
              <a:rPr lang="it-IT" dirty="0"/>
              <a:t> design. In </a:t>
            </a:r>
            <a:r>
              <a:rPr lang="it-IT" dirty="0" err="1"/>
              <a:t>this</a:t>
            </a:r>
            <a:r>
              <a:rPr lang="it-IT" dirty="0"/>
              <a:t> design, a </a:t>
            </a:r>
            <a:r>
              <a:rPr lang="it-IT" dirty="0" err="1"/>
              <a:t>derived</a:t>
            </a:r>
            <a:r>
              <a:rPr lang="it-IT" dirty="0"/>
              <a:t> word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presented</a:t>
            </a:r>
            <a:r>
              <a:rPr lang="it-IT" dirty="0"/>
              <a:t> for </a:t>
            </a:r>
            <a:r>
              <a:rPr lang="it-IT" dirty="0" err="1"/>
              <a:t>about</a:t>
            </a:r>
            <a:r>
              <a:rPr lang="it-IT" dirty="0"/>
              <a:t> 30-60 </a:t>
            </a:r>
            <a:r>
              <a:rPr lang="it-IT" dirty="0" err="1"/>
              <a:t>ms</a:t>
            </a:r>
            <a:r>
              <a:rPr lang="it-IT" dirty="0"/>
              <a:t>, and </a:t>
            </a:r>
            <a:r>
              <a:rPr lang="it-IT" dirty="0" err="1"/>
              <a:t>immeditely</a:t>
            </a:r>
            <a:r>
              <a:rPr lang="it-IT" dirty="0"/>
              <a:t> </a:t>
            </a:r>
            <a:r>
              <a:rPr lang="it-IT" dirty="0" err="1"/>
              <a:t>followed</a:t>
            </a:r>
            <a:r>
              <a:rPr lang="it-IT" dirty="0"/>
              <a:t> by the </a:t>
            </a:r>
            <a:r>
              <a:rPr lang="it-IT" dirty="0" err="1"/>
              <a:t>corresponding</a:t>
            </a:r>
            <a:r>
              <a:rPr lang="it-IT" dirty="0"/>
              <a:t> stem, on to </a:t>
            </a:r>
            <a:r>
              <a:rPr lang="it-IT" dirty="0" err="1"/>
              <a:t>which</a:t>
            </a:r>
            <a:r>
              <a:rPr lang="it-IT" dirty="0"/>
              <a:t> </a:t>
            </a:r>
            <a:r>
              <a:rPr lang="it-IT" dirty="0" err="1"/>
              <a:t>participants</a:t>
            </a:r>
            <a:r>
              <a:rPr lang="it-IT" dirty="0"/>
              <a:t> are </a:t>
            </a:r>
            <a:r>
              <a:rPr lang="it-IT" dirty="0" err="1"/>
              <a:t>asked</a:t>
            </a:r>
            <a:r>
              <a:rPr lang="it-IT" dirty="0"/>
              <a:t> to make a </a:t>
            </a:r>
            <a:r>
              <a:rPr lang="it-IT" dirty="0" err="1"/>
              <a:t>lexical</a:t>
            </a:r>
            <a:r>
              <a:rPr lang="it-IT" dirty="0"/>
              <a:t> </a:t>
            </a:r>
            <a:r>
              <a:rPr lang="it-IT" dirty="0" err="1"/>
              <a:t>decision</a:t>
            </a:r>
            <a:r>
              <a:rPr lang="it-IT" dirty="0"/>
              <a:t>. The brief </a:t>
            </a:r>
            <a:r>
              <a:rPr lang="it-IT" dirty="0" err="1"/>
              <a:t>presentation</a:t>
            </a:r>
            <a:r>
              <a:rPr lang="it-IT" dirty="0"/>
              <a:t> of the prime makes sure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it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consciously</a:t>
            </a:r>
            <a:r>
              <a:rPr lang="it-IT" dirty="0"/>
              <a:t> </a:t>
            </a:r>
            <a:r>
              <a:rPr lang="it-IT" dirty="0" err="1"/>
              <a:t>perceived</a:t>
            </a:r>
            <a:r>
              <a:rPr lang="it-IT" dirty="0"/>
              <a:t> by </a:t>
            </a:r>
            <a:r>
              <a:rPr lang="it-IT" dirty="0" err="1"/>
              <a:t>participants</a:t>
            </a:r>
            <a:r>
              <a:rPr lang="it-IT" dirty="0"/>
              <a:t>, and </a:t>
            </a:r>
            <a:r>
              <a:rPr lang="it-IT" dirty="0" err="1"/>
              <a:t>allows</a:t>
            </a:r>
            <a:r>
              <a:rPr lang="it-IT" dirty="0"/>
              <a:t> to </a:t>
            </a:r>
            <a:r>
              <a:rPr lang="it-IT" dirty="0" err="1"/>
              <a:t>tap</a:t>
            </a:r>
            <a:r>
              <a:rPr lang="it-IT" dirty="0"/>
              <a:t> </a:t>
            </a:r>
            <a:r>
              <a:rPr lang="it-IT" dirty="0" err="1"/>
              <a:t>into</a:t>
            </a:r>
            <a:r>
              <a:rPr lang="it-IT" dirty="0"/>
              <a:t> </a:t>
            </a:r>
            <a:r>
              <a:rPr lang="it-IT" dirty="0" err="1"/>
              <a:t>early</a:t>
            </a:r>
            <a:r>
              <a:rPr lang="it-IT" dirty="0"/>
              <a:t> stages of processings, factoring out </a:t>
            </a:r>
            <a:r>
              <a:rPr lang="it-IT" dirty="0" err="1"/>
              <a:t>later</a:t>
            </a:r>
            <a:r>
              <a:rPr lang="it-IT" dirty="0"/>
              <a:t> stages and extra-</a:t>
            </a:r>
            <a:r>
              <a:rPr lang="it-IT" dirty="0" err="1"/>
              <a:t>linguistic</a:t>
            </a:r>
            <a:r>
              <a:rPr lang="it-IT" dirty="0"/>
              <a:t> </a:t>
            </a:r>
            <a:r>
              <a:rPr lang="it-IT" dirty="0" err="1"/>
              <a:t>factors</a:t>
            </a:r>
            <a:r>
              <a:rPr lang="it-IT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748895-1605-207B-C86A-9633380AA3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8181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911DE9-140A-910F-42DA-1462F026A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E7FDCB-8791-E0D8-B634-8D3147D5C1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9BAC77-2BA1-1F30-F019-412866592D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The </a:t>
            </a:r>
            <a:r>
              <a:rPr lang="it-IT" dirty="0" err="1"/>
              <a:t>seminal</a:t>
            </a:r>
            <a:r>
              <a:rPr lang="it-IT" dirty="0"/>
              <a:t> </a:t>
            </a:r>
            <a:r>
              <a:rPr lang="it-IT" dirty="0" err="1"/>
              <a:t>masked</a:t>
            </a:r>
            <a:r>
              <a:rPr lang="it-IT" dirty="0"/>
              <a:t> priming study </a:t>
            </a:r>
            <a:r>
              <a:rPr lang="it-IT" dirty="0" err="1"/>
              <a:t>arguing</a:t>
            </a:r>
            <a:r>
              <a:rPr lang="it-IT" dirty="0"/>
              <a:t> for </a:t>
            </a:r>
            <a:r>
              <a:rPr lang="it-IT" dirty="0" err="1"/>
              <a:t>morphological</a:t>
            </a:r>
            <a:r>
              <a:rPr lang="it-IT" dirty="0"/>
              <a:t> </a:t>
            </a:r>
            <a:r>
              <a:rPr lang="it-IT" dirty="0" err="1"/>
              <a:t>decomposition</a:t>
            </a:r>
            <a:r>
              <a:rPr lang="it-IT" dirty="0"/>
              <a:t> </a:t>
            </a:r>
            <a:r>
              <a:rPr lang="it-IT" dirty="0" err="1"/>
              <a:t>dates</a:t>
            </a:r>
            <a:r>
              <a:rPr lang="it-IT" dirty="0"/>
              <a:t> back to 2004, and </a:t>
            </a:r>
            <a:r>
              <a:rPr lang="it-IT" dirty="0" err="1"/>
              <a:t>tested</a:t>
            </a:r>
            <a:r>
              <a:rPr lang="it-IT" dirty="0"/>
              <a:t> </a:t>
            </a:r>
            <a:r>
              <a:rPr lang="it-IT" dirty="0" err="1"/>
              <a:t>three</a:t>
            </a:r>
            <a:r>
              <a:rPr lang="it-IT" dirty="0"/>
              <a:t> </a:t>
            </a:r>
            <a:r>
              <a:rPr lang="it-IT" dirty="0" err="1"/>
              <a:t>main</a:t>
            </a:r>
            <a:r>
              <a:rPr lang="it-IT" dirty="0"/>
              <a:t> </a:t>
            </a:r>
            <a:r>
              <a:rPr lang="it-IT" dirty="0" err="1"/>
              <a:t>conditions</a:t>
            </a:r>
            <a:r>
              <a:rPr lang="it-IT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D201B5-C074-A5B0-7CFF-E60CF56397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352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793BA7-32EA-2CCC-86CD-EF596A8E1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D8CB60-BDEA-ED0E-3593-2C90C6A80D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D27A9A-5DDA-8D8C-8176-BCD6DC97B0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B85501-64A6-A52A-5D42-BDD49DB40A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63309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FEAE0-4902-661A-DBC5-762AAD913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4F747C-8E1D-69C5-AC4B-3B6F5FD66C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F7F196-5CD2-6C23-3EFA-20E92E7338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Notice</a:t>
            </a:r>
            <a:r>
              <a:rPr lang="it-IT" dirty="0"/>
              <a:t>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this</a:t>
            </a:r>
            <a:r>
              <a:rPr lang="it-IT" dirty="0"/>
              <a:t> pattern of </a:t>
            </a:r>
            <a:r>
              <a:rPr lang="it-IT" dirty="0" err="1"/>
              <a:t>results</a:t>
            </a:r>
            <a:r>
              <a:rPr lang="it-IT" dirty="0"/>
              <a:t> </a:t>
            </a:r>
            <a:r>
              <a:rPr lang="it-IT" dirty="0" err="1"/>
              <a:t>cannot</a:t>
            </a:r>
            <a:r>
              <a:rPr lang="it-IT" dirty="0"/>
              <a:t> be </a:t>
            </a:r>
            <a:r>
              <a:rPr lang="it-IT" dirty="0" err="1"/>
              <a:t>explained</a:t>
            </a:r>
            <a:r>
              <a:rPr lang="it-IT" dirty="0"/>
              <a:t> in </a:t>
            </a:r>
            <a:r>
              <a:rPr lang="it-IT" dirty="0" err="1"/>
              <a:t>distributed</a:t>
            </a:r>
            <a:r>
              <a:rPr lang="it-IT" dirty="0"/>
              <a:t> models in </a:t>
            </a:r>
            <a:r>
              <a:rPr lang="it-IT" dirty="0" err="1"/>
              <a:t>which</a:t>
            </a:r>
            <a:r>
              <a:rPr lang="it-IT" dirty="0"/>
              <a:t> visual word </a:t>
            </a:r>
            <a:r>
              <a:rPr lang="it-IT" dirty="0" err="1"/>
              <a:t>recognition</a:t>
            </a:r>
            <a:r>
              <a:rPr lang="it-IT" dirty="0"/>
              <a:t> </a:t>
            </a:r>
            <a:r>
              <a:rPr lang="it-IT" dirty="0" err="1"/>
              <a:t>results</a:t>
            </a:r>
            <a:r>
              <a:rPr lang="it-IT" dirty="0"/>
              <a:t> from the </a:t>
            </a:r>
            <a:r>
              <a:rPr lang="it-IT" dirty="0" err="1"/>
              <a:t>distributed</a:t>
            </a:r>
            <a:r>
              <a:rPr lang="it-IT" dirty="0"/>
              <a:t> </a:t>
            </a:r>
            <a:r>
              <a:rPr lang="it-IT" dirty="0" err="1"/>
              <a:t>activation</a:t>
            </a:r>
            <a:r>
              <a:rPr lang="it-IT" dirty="0"/>
              <a:t> of </a:t>
            </a:r>
            <a:r>
              <a:rPr lang="it-IT" dirty="0" err="1"/>
              <a:t>orthographic</a:t>
            </a:r>
            <a:r>
              <a:rPr lang="it-IT" dirty="0"/>
              <a:t> and semantic </a:t>
            </a:r>
            <a:r>
              <a:rPr lang="it-IT" dirty="0" err="1"/>
              <a:t>nodes</a:t>
            </a:r>
            <a:r>
              <a:rPr lang="it-IT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D70A0-9A02-68E5-153B-415302A338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37266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4788E-561F-940F-A8D9-69F1A9EC9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9F55F9-C30F-0416-898E-FD2D206F8D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445B86-5BCE-0D16-6607-5329A900FD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procedure </a:t>
            </a:r>
            <a:r>
              <a:rPr lang="it-IT" dirty="0" err="1"/>
              <a:t>is</a:t>
            </a:r>
            <a:r>
              <a:rPr lang="it-IT" dirty="0"/>
              <a:t> </a:t>
            </a:r>
            <a:r>
              <a:rPr lang="it-IT" dirty="0" err="1"/>
              <a:t>therefore</a:t>
            </a:r>
            <a:r>
              <a:rPr lang="it-IT" dirty="0"/>
              <a:t> a </a:t>
            </a:r>
            <a:r>
              <a:rPr lang="it-IT" dirty="0" err="1"/>
              <a:t>pretty</a:t>
            </a:r>
            <a:r>
              <a:rPr lang="it-IT" dirty="0"/>
              <a:t> ‘</a:t>
            </a:r>
            <a:r>
              <a:rPr lang="it-IT" dirty="0" err="1"/>
              <a:t>dumb</a:t>
            </a:r>
            <a:r>
              <a:rPr lang="it-IT" dirty="0"/>
              <a:t>’ </a:t>
            </a:r>
            <a:r>
              <a:rPr lang="it-IT" dirty="0" err="1"/>
              <a:t>operation</a:t>
            </a:r>
            <a:r>
              <a:rPr lang="it-IT" dirty="0"/>
              <a:t>,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does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anything</a:t>
            </a:r>
            <a:r>
              <a:rPr lang="it-IT" dirty="0"/>
              <a:t> </a:t>
            </a:r>
            <a:r>
              <a:rPr lang="it-IT" dirty="0" err="1"/>
              <a:t>really</a:t>
            </a:r>
            <a:r>
              <a:rPr lang="it-IT" dirty="0"/>
              <a:t> </a:t>
            </a:r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linguistic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 se despite often being described as </a:t>
            </a:r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morphological decomposition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It is just a </a:t>
            </a:r>
            <a:r>
              <a:rPr lang="en-US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visual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process informed by low-level recurrences of letters clustered together.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people think about word processing, they make a sharp distinction between pre and post lexical, but this distinction is kind murky. Masked priming allowed to zoomed in the pre-lexical stage, which was further fed by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Rastle’s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evidence on opaque priming. The debate is about pre-lexical decomposition, so avoid/gloss over any reference to whatever happens in the post-lexical stage (e.g. recombination or semantic integration). </a:t>
            </a:r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25BDB9-CDF2-39E0-F26F-663BE0E879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18244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CD7F5-DF58-A80F-BFF2-69D624948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C10720-16DC-1B9D-37F5-089E66B021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C1DC3A-B7F1-BF26-B56D-D8AACABE83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Since</a:t>
            </a:r>
            <a:r>
              <a:rPr lang="it-IT" dirty="0"/>
              <a:t> </a:t>
            </a:r>
            <a:r>
              <a:rPr lang="it-IT" dirty="0" err="1"/>
              <a:t>Rastle’s</a:t>
            </a:r>
            <a:r>
              <a:rPr lang="it-IT" dirty="0"/>
              <a:t> </a:t>
            </a:r>
            <a:r>
              <a:rPr lang="it-IT" dirty="0" err="1"/>
              <a:t>seminal</a:t>
            </a:r>
            <a:r>
              <a:rPr lang="it-IT" dirty="0"/>
              <a:t> paper, </a:t>
            </a:r>
            <a:r>
              <a:rPr lang="it-IT" dirty="0" err="1"/>
              <a:t>many</a:t>
            </a:r>
            <a:r>
              <a:rPr lang="it-IT" dirty="0"/>
              <a:t> </a:t>
            </a:r>
            <a:r>
              <a:rPr lang="it-IT" dirty="0" err="1"/>
              <a:t>sunsequent</a:t>
            </a:r>
            <a:r>
              <a:rPr lang="it-IT" dirty="0"/>
              <a:t> studies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confirmed</a:t>
            </a:r>
            <a:r>
              <a:rPr lang="it-IT" dirty="0"/>
              <a:t> </a:t>
            </a:r>
            <a:r>
              <a:rPr lang="it-IT" dirty="0" err="1"/>
              <a:t>similar</a:t>
            </a:r>
            <a:r>
              <a:rPr lang="it-IT" dirty="0"/>
              <a:t> </a:t>
            </a:r>
            <a:r>
              <a:rPr lang="it-IT" dirty="0" err="1"/>
              <a:t>results</a:t>
            </a:r>
            <a:r>
              <a:rPr lang="it-IT" dirty="0"/>
              <a:t> in English,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well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other</a:t>
            </a:r>
            <a:r>
              <a:rPr lang="it-IT" dirty="0"/>
              <a:t> </a:t>
            </a:r>
            <a:r>
              <a:rPr lang="it-IT" dirty="0" err="1"/>
              <a:t>languages</a:t>
            </a:r>
            <a:r>
              <a:rPr lang="it-IT" dirty="0"/>
              <a:t> (</a:t>
            </a:r>
            <a:r>
              <a:rPr lang="it-IT" dirty="0" err="1"/>
              <a:t>Italian</a:t>
            </a:r>
            <a:r>
              <a:rPr lang="it-IT" dirty="0"/>
              <a:t>, French, Spanish, Russian, Serbo-</a:t>
            </a:r>
            <a:r>
              <a:rPr lang="it-IT" dirty="0" err="1"/>
              <a:t>Croatian</a:t>
            </a:r>
            <a:r>
              <a:rPr lang="it-IT" dirty="0"/>
              <a:t>, </a:t>
            </a:r>
            <a:r>
              <a:rPr lang="it-IT" dirty="0" err="1"/>
              <a:t>Hebrew</a:t>
            </a:r>
            <a:r>
              <a:rPr lang="it-IT" dirty="0"/>
              <a:t>, </a:t>
            </a:r>
            <a:r>
              <a:rPr lang="it-IT" dirty="0" err="1"/>
              <a:t>Arabic</a:t>
            </a:r>
            <a:r>
              <a:rPr lang="it-IT" dirty="0"/>
              <a:t>, Tagalog, Tswana). </a:t>
            </a:r>
          </a:p>
          <a:p>
            <a:endParaRPr lang="it-IT" dirty="0"/>
          </a:p>
          <a:p>
            <a:r>
              <a:rPr lang="it-IT" dirty="0" err="1"/>
              <a:t>This</a:t>
            </a:r>
            <a:r>
              <a:rPr lang="it-IT" dirty="0"/>
              <a:t> study </a:t>
            </a:r>
            <a:r>
              <a:rPr lang="it-IT" dirty="0" err="1"/>
              <a:t>was</a:t>
            </a:r>
            <a:r>
              <a:rPr lang="it-IT" dirty="0"/>
              <a:t> </a:t>
            </a:r>
            <a:r>
              <a:rPr lang="it-IT" dirty="0" err="1"/>
              <a:t>originally</a:t>
            </a:r>
            <a:r>
              <a:rPr lang="it-IT" dirty="0"/>
              <a:t> </a:t>
            </a:r>
            <a:r>
              <a:rPr lang="it-IT" dirty="0" err="1"/>
              <a:t>conceived</a:t>
            </a:r>
            <a:r>
              <a:rPr lang="it-IT" dirty="0"/>
              <a:t> after </a:t>
            </a:r>
            <a:r>
              <a:rPr lang="it-IT" dirty="0" err="1"/>
              <a:t>identifying</a:t>
            </a:r>
            <a:r>
              <a:rPr lang="it-IT" dirty="0"/>
              <a:t> </a:t>
            </a:r>
            <a:r>
              <a:rPr lang="it-IT" dirty="0" err="1"/>
              <a:t>two</a:t>
            </a:r>
            <a:r>
              <a:rPr lang="it-IT" dirty="0"/>
              <a:t> major </a:t>
            </a:r>
            <a:r>
              <a:rPr lang="it-IT" dirty="0" err="1"/>
              <a:t>issues</a:t>
            </a:r>
            <a:r>
              <a:rPr lang="it-IT" dirty="0"/>
              <a:t> in the stem </a:t>
            </a:r>
            <a:r>
              <a:rPr lang="it-IT" dirty="0" err="1"/>
              <a:t>masked</a:t>
            </a:r>
            <a:r>
              <a:rPr lang="it-IT" dirty="0"/>
              <a:t> priming literature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seem</a:t>
            </a:r>
            <a:r>
              <a:rPr lang="it-IT" dirty="0"/>
              <a:t> to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been</a:t>
            </a:r>
            <a:r>
              <a:rPr lang="it-IT" dirty="0"/>
              <a:t> </a:t>
            </a:r>
            <a:r>
              <a:rPr lang="it-IT" dirty="0" err="1"/>
              <a:t>overlooked</a:t>
            </a:r>
            <a:r>
              <a:rPr lang="it-IT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B72585-1800-0307-F43D-17F2AD6A96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03909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F3663-AD86-8313-A98A-020EA9D04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DCA060-E215-049E-C95E-1092AE147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481DC0-1B9D-5AB4-AD38-F48384F98A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Since</a:t>
            </a:r>
            <a:r>
              <a:rPr lang="it-IT" dirty="0"/>
              <a:t> </a:t>
            </a:r>
            <a:r>
              <a:rPr lang="it-IT" dirty="0" err="1"/>
              <a:t>Rastle’s</a:t>
            </a:r>
            <a:r>
              <a:rPr lang="it-IT" dirty="0"/>
              <a:t> </a:t>
            </a:r>
            <a:r>
              <a:rPr lang="it-IT" dirty="0" err="1"/>
              <a:t>seminal</a:t>
            </a:r>
            <a:r>
              <a:rPr lang="it-IT" dirty="0"/>
              <a:t> paper, </a:t>
            </a:r>
            <a:r>
              <a:rPr lang="it-IT" dirty="0" err="1"/>
              <a:t>many</a:t>
            </a:r>
            <a:r>
              <a:rPr lang="it-IT" dirty="0"/>
              <a:t> </a:t>
            </a:r>
            <a:r>
              <a:rPr lang="it-IT" dirty="0" err="1"/>
              <a:t>sunsequent</a:t>
            </a:r>
            <a:r>
              <a:rPr lang="it-IT" dirty="0"/>
              <a:t> studies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confirmed</a:t>
            </a:r>
            <a:r>
              <a:rPr lang="it-IT" dirty="0"/>
              <a:t> </a:t>
            </a:r>
            <a:r>
              <a:rPr lang="it-IT" dirty="0" err="1"/>
              <a:t>similar</a:t>
            </a:r>
            <a:r>
              <a:rPr lang="it-IT" dirty="0"/>
              <a:t> </a:t>
            </a:r>
            <a:r>
              <a:rPr lang="it-IT" dirty="0" err="1"/>
              <a:t>results</a:t>
            </a:r>
            <a:r>
              <a:rPr lang="it-IT" dirty="0"/>
              <a:t> in English,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well</a:t>
            </a:r>
            <a:r>
              <a:rPr lang="it-IT" dirty="0"/>
              <a:t> </a:t>
            </a:r>
            <a:r>
              <a:rPr lang="it-IT" dirty="0" err="1"/>
              <a:t>as</a:t>
            </a:r>
            <a:r>
              <a:rPr lang="it-IT" dirty="0"/>
              <a:t> </a:t>
            </a:r>
            <a:r>
              <a:rPr lang="it-IT" dirty="0" err="1"/>
              <a:t>other</a:t>
            </a:r>
            <a:r>
              <a:rPr lang="it-IT" dirty="0"/>
              <a:t> </a:t>
            </a:r>
            <a:r>
              <a:rPr lang="it-IT" dirty="0" err="1"/>
              <a:t>languages</a:t>
            </a:r>
            <a:r>
              <a:rPr lang="it-IT" dirty="0"/>
              <a:t> (</a:t>
            </a:r>
            <a:r>
              <a:rPr lang="it-IT" dirty="0" err="1"/>
              <a:t>Italian</a:t>
            </a:r>
            <a:r>
              <a:rPr lang="it-IT" dirty="0"/>
              <a:t>, French, Spanish, Russian, Serbo-</a:t>
            </a:r>
            <a:r>
              <a:rPr lang="it-IT" dirty="0" err="1"/>
              <a:t>Croatian</a:t>
            </a:r>
            <a:r>
              <a:rPr lang="it-IT" dirty="0"/>
              <a:t>, </a:t>
            </a:r>
            <a:r>
              <a:rPr lang="it-IT" dirty="0" err="1"/>
              <a:t>Hebrew</a:t>
            </a:r>
            <a:r>
              <a:rPr lang="it-IT" dirty="0"/>
              <a:t>, </a:t>
            </a:r>
            <a:r>
              <a:rPr lang="it-IT" dirty="0" err="1"/>
              <a:t>Arabic</a:t>
            </a:r>
            <a:r>
              <a:rPr lang="it-IT" dirty="0"/>
              <a:t>, Tagalog, Tswana). </a:t>
            </a:r>
          </a:p>
          <a:p>
            <a:endParaRPr lang="it-IT" dirty="0"/>
          </a:p>
          <a:p>
            <a:r>
              <a:rPr lang="it-IT" dirty="0" err="1"/>
              <a:t>This</a:t>
            </a:r>
            <a:r>
              <a:rPr lang="it-IT" dirty="0"/>
              <a:t> study </a:t>
            </a:r>
            <a:r>
              <a:rPr lang="it-IT" dirty="0" err="1"/>
              <a:t>was</a:t>
            </a:r>
            <a:r>
              <a:rPr lang="it-IT" dirty="0"/>
              <a:t> </a:t>
            </a:r>
            <a:r>
              <a:rPr lang="it-IT" dirty="0" err="1"/>
              <a:t>originally</a:t>
            </a:r>
            <a:r>
              <a:rPr lang="it-IT" dirty="0"/>
              <a:t> </a:t>
            </a:r>
            <a:r>
              <a:rPr lang="it-IT" dirty="0" err="1"/>
              <a:t>conceived</a:t>
            </a:r>
            <a:r>
              <a:rPr lang="it-IT" dirty="0"/>
              <a:t> after </a:t>
            </a:r>
            <a:r>
              <a:rPr lang="it-IT" dirty="0" err="1"/>
              <a:t>identifying</a:t>
            </a:r>
            <a:r>
              <a:rPr lang="it-IT" dirty="0"/>
              <a:t> </a:t>
            </a:r>
            <a:r>
              <a:rPr lang="it-IT" dirty="0" err="1"/>
              <a:t>two</a:t>
            </a:r>
            <a:r>
              <a:rPr lang="it-IT" dirty="0"/>
              <a:t> major </a:t>
            </a:r>
            <a:r>
              <a:rPr lang="it-IT" dirty="0" err="1"/>
              <a:t>issues</a:t>
            </a:r>
            <a:r>
              <a:rPr lang="it-IT" dirty="0"/>
              <a:t> in the stem </a:t>
            </a:r>
            <a:r>
              <a:rPr lang="it-IT" dirty="0" err="1"/>
              <a:t>masked</a:t>
            </a:r>
            <a:r>
              <a:rPr lang="it-IT" dirty="0"/>
              <a:t> priming literature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seem</a:t>
            </a:r>
            <a:r>
              <a:rPr lang="it-IT" dirty="0"/>
              <a:t> to </a:t>
            </a:r>
            <a:r>
              <a:rPr lang="it-IT" dirty="0" err="1"/>
              <a:t>have</a:t>
            </a:r>
            <a:r>
              <a:rPr lang="it-IT" dirty="0"/>
              <a:t> </a:t>
            </a:r>
            <a:r>
              <a:rPr lang="it-IT" dirty="0" err="1"/>
              <a:t>been</a:t>
            </a:r>
            <a:r>
              <a:rPr lang="it-IT" dirty="0"/>
              <a:t> </a:t>
            </a:r>
            <a:r>
              <a:rPr lang="it-IT" dirty="0" err="1"/>
              <a:t>overlooked</a:t>
            </a:r>
            <a:r>
              <a:rPr lang="it-IT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F1B31F-75CF-2E70-E7FD-607E7B107E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86413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9D12B-CB64-7CE8-EBE7-411D50C0A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7B048E-E37E-10BB-2E4B-3987692944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7C9451-A4E2-76E5-BA74-EAE1D0E4D1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829818-C201-4A87-28C9-174F14712F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51422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3A896-D780-2675-C740-8812721BE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371F30-0302-172D-7321-2969714414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071177-5009-3E39-2B23-8271E9E34B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B1649-8B40-25E1-B1C5-3DB6F868E3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71237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61A01-71F5-7CA9-29BB-D0ED0D89C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53668B-FD10-D59D-B892-98C3EAE2AC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01CE1E-E4EE-39EE-3453-90FD171FE0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47C674-BE28-3987-33A7-CF0F5CD2B6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04209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D64E2-1299-D5A1-49DC-E91440B6A9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9F1277-C4A1-98B5-C18E-341E320642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9E6A6E-6734-ED10-0F00-41B5F1A121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 err="1"/>
              <a:t>transparent</a:t>
            </a:r>
            <a:r>
              <a:rPr lang="it-IT" dirty="0"/>
              <a:t> and </a:t>
            </a:r>
            <a:r>
              <a:rPr lang="it-IT" dirty="0" err="1"/>
              <a:t>opaque</a:t>
            </a:r>
            <a:r>
              <a:rPr lang="it-IT" dirty="0"/>
              <a:t> priming </a:t>
            </a:r>
            <a:r>
              <a:rPr lang="it-IT" dirty="0" err="1"/>
              <a:t>being</a:t>
            </a:r>
            <a:r>
              <a:rPr lang="it-IT" dirty="0"/>
              <a:t> </a:t>
            </a:r>
            <a:r>
              <a:rPr lang="it-IT" dirty="0" err="1"/>
              <a:t>different</a:t>
            </a:r>
            <a:r>
              <a:rPr lang="it-IT" dirty="0"/>
              <a:t> </a:t>
            </a:r>
          </a:p>
          <a:p>
            <a:r>
              <a:rPr lang="it-IT" dirty="0"/>
              <a:t>1. cosine </a:t>
            </a:r>
            <a:r>
              <a:rPr lang="it-IT" dirty="0" err="1"/>
              <a:t>similarity</a:t>
            </a:r>
            <a:r>
              <a:rPr lang="it-IT" dirty="0"/>
              <a:t> </a:t>
            </a:r>
            <a:r>
              <a:rPr lang="it-IT" dirty="0" err="1"/>
              <a:t>matter</a:t>
            </a:r>
            <a:r>
              <a:rPr lang="it-IT" dirty="0"/>
              <a:t> -&gt; </a:t>
            </a:r>
            <a:r>
              <a:rPr lang="it-IT" dirty="0" err="1"/>
              <a:t>predicted</a:t>
            </a:r>
            <a:r>
              <a:rPr lang="it-IT" dirty="0"/>
              <a:t> to be a cline (Marelli)</a:t>
            </a:r>
          </a:p>
          <a:p>
            <a:r>
              <a:rPr lang="it-IT" dirty="0"/>
              <a:t>2. </a:t>
            </a:r>
            <a:r>
              <a:rPr lang="it-IT" dirty="0" err="1"/>
              <a:t>opaque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a mix </a:t>
            </a:r>
            <a:r>
              <a:rPr lang="it-IT" dirty="0" err="1"/>
              <a:t>bag</a:t>
            </a:r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5FF953-FC76-0E50-D514-C6BF8D5B52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94152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C45D37-5514-F819-F8DA-753CE84C5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A3D6AE-BD1C-46A3-6717-B97941BBC9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6A541C31-D21F-8382-D78C-33FB5DF4811C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it-IT" dirty="0"/>
              </a:p>
            </p:txBody>
          </p:sp>
        </mc:Choice>
        <mc:Fallback xmlns="">
          <p:sp>
            <p:nvSpPr>
              <p:cNvPr id="3" name="Notes Placeholder 2">
                <a:extLst>
                  <a:ext uri="{FF2B5EF4-FFF2-40B4-BE49-F238E27FC236}">
                    <a16:creationId xmlns:a16="http://schemas.microsoft.com/office/drawing/2014/main" id="{036E89EF-F9A7-D706-33ED-89808C8E7D70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cos⁡𝜃=  (𝑎 ⃗∙𝑏 ⃗)/‖𝑎 ⃗ ‖‖𝑏 ⃗ ‖ </a:t>
                </a:r>
                <a:endParaRPr lang="it-IT" dirty="0"/>
              </a:p>
              <a:p>
                <a:endParaRPr lang="it-IT" dirty="0"/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026594-E905-89A3-7D8A-845DD26473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63799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353A6-0955-EB41-DC51-3A0AD10D8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0A2D80-010D-1618-9FB3-A25B590457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B5268E-7FB7-CD62-87CD-C4B988B9DF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B35122-2B4E-2E46-6D67-191C298C9F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47979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2AA9E-B438-7D07-58AA-7D654DBF4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7EAEF5-DEAF-022A-8E37-7E8BE978F6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FD8A15-BE2E-0B6D-3FF3-9C04F2C4B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168826-FD1B-A58B-2167-77CBAFEB75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983785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EA23D-C63D-07AF-D9D1-A255FC739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E81508-E6DE-1154-1694-BC7EF01EFF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D15633-9C7C-2B5C-65B9-B58C9094E5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A4C2CD-3A23-8CDC-F24F-520F03550D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49804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6FD634-7EDF-9300-E6D2-77DF7DB2C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00B9F4-4C27-C48E-5C23-6E623FF3C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70FED2-A4CC-B323-59E8-4BA0A13E25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method provides reliable effect estimates without assuming homogeneity of the effect sizes (unlike the fixed-coefficient model), nor random sampling (unlike the random-coefficient model) across studies.</a:t>
            </a:r>
          </a:p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DE407C-A063-BBE2-9D41-9131A3DB4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20603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3D731-242B-C012-4AAE-710066BC1A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918E84-1CC0-D5B6-7665-8EE092B5B9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2B96AF-0F54-6B8E-FDF6-6A4BCAF7C6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Identity </a:t>
            </a:r>
            <a:r>
              <a:rPr lang="it-IT" dirty="0" err="1"/>
              <a:t>represents</a:t>
            </a:r>
            <a:r>
              <a:rPr lang="it-IT" dirty="0"/>
              <a:t> the upper </a:t>
            </a:r>
            <a:r>
              <a:rPr lang="it-IT" dirty="0" err="1"/>
              <a:t>limit</a:t>
            </a:r>
            <a:r>
              <a:rPr lang="it-IT" dirty="0"/>
              <a:t> baseline. </a:t>
            </a:r>
          </a:p>
          <a:p>
            <a:r>
              <a:rPr lang="it-IT" dirty="0" err="1"/>
              <a:t>Syllabic</a:t>
            </a:r>
            <a:r>
              <a:rPr lang="it-IT" dirty="0"/>
              <a:t> vs non-</a:t>
            </a:r>
            <a:r>
              <a:rPr lang="it-IT" dirty="0" err="1"/>
              <a:t>syllabic</a:t>
            </a:r>
            <a:r>
              <a:rPr lang="it-IT" dirty="0"/>
              <a:t> test the </a:t>
            </a:r>
            <a:r>
              <a:rPr lang="it-IT" dirty="0" err="1"/>
              <a:t>syllabification</a:t>
            </a:r>
            <a:r>
              <a:rPr lang="it-IT" dirty="0"/>
              <a:t> procedure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hypothesized</a:t>
            </a:r>
            <a:r>
              <a:rPr lang="it-IT" dirty="0"/>
              <a:t> </a:t>
            </a:r>
            <a:r>
              <a:rPr lang="it-IT" dirty="0" err="1"/>
              <a:t>before</a:t>
            </a:r>
            <a:r>
              <a:rPr lang="it-IT" dirty="0"/>
              <a:t>. </a:t>
            </a:r>
          </a:p>
          <a:p>
            <a:r>
              <a:rPr lang="it-IT" dirty="0" err="1"/>
              <a:t>Surprisingly</a:t>
            </a:r>
            <a:r>
              <a:rPr lang="it-IT" dirty="0"/>
              <a:t>, </a:t>
            </a:r>
            <a:r>
              <a:rPr lang="it-IT" dirty="0" err="1"/>
              <a:t>this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one of the </a:t>
            </a:r>
            <a:r>
              <a:rPr lang="it-IT" dirty="0" err="1"/>
              <a:t>few</a:t>
            </a:r>
            <a:r>
              <a:rPr lang="it-IT" dirty="0"/>
              <a:t> studies (</a:t>
            </a:r>
            <a:r>
              <a:rPr lang="it-IT" dirty="0" err="1"/>
              <a:t>if</a:t>
            </a:r>
            <a:r>
              <a:rPr lang="it-IT" dirty="0"/>
              <a:t> </a:t>
            </a:r>
            <a:r>
              <a:rPr lang="it-IT" dirty="0" err="1"/>
              <a:t>not</a:t>
            </a:r>
            <a:r>
              <a:rPr lang="it-IT" dirty="0"/>
              <a:t> the </a:t>
            </a:r>
            <a:r>
              <a:rPr lang="it-IT" dirty="0" err="1"/>
              <a:t>only</a:t>
            </a:r>
            <a:r>
              <a:rPr lang="it-IT" dirty="0"/>
              <a:t> one)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tested</a:t>
            </a:r>
            <a:r>
              <a:rPr lang="it-IT" dirty="0"/>
              <a:t> </a:t>
            </a:r>
            <a:r>
              <a:rPr lang="it-IT" dirty="0" err="1"/>
              <a:t>all</a:t>
            </a:r>
            <a:r>
              <a:rPr lang="it-IT" dirty="0"/>
              <a:t> </a:t>
            </a:r>
            <a:r>
              <a:rPr lang="it-IT" dirty="0" err="1"/>
              <a:t>these</a:t>
            </a:r>
            <a:r>
              <a:rPr lang="it-IT" dirty="0"/>
              <a:t> </a:t>
            </a:r>
            <a:r>
              <a:rPr lang="it-IT" dirty="0" err="1"/>
              <a:t>conditions</a:t>
            </a:r>
            <a:r>
              <a:rPr lang="it-IT" dirty="0"/>
              <a:t> </a:t>
            </a:r>
            <a:r>
              <a:rPr lang="it-IT" dirty="0" err="1"/>
              <a:t>together</a:t>
            </a:r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F3505C-EC03-C1E3-E73E-BC31FF5F75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40884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73E4C-0CBC-E5A3-9AD4-1BF186528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018D93-B23A-1E76-4329-BF0069A692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A41AF1-3AF3-4F71-345A-99C0149756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The </a:t>
            </a:r>
            <a:r>
              <a:rPr lang="it-IT" dirty="0" err="1"/>
              <a:t>error</a:t>
            </a:r>
            <a:r>
              <a:rPr lang="it-IT" dirty="0"/>
              <a:t> </a:t>
            </a:r>
            <a:r>
              <a:rPr lang="it-IT" dirty="0" err="1"/>
              <a:t>bars</a:t>
            </a:r>
            <a:r>
              <a:rPr lang="it-IT" dirty="0"/>
              <a:t> show 95% </a:t>
            </a:r>
            <a:r>
              <a:rPr lang="it-IT" dirty="0" err="1"/>
              <a:t>CIs</a:t>
            </a:r>
            <a:r>
              <a:rPr lang="it-IT" dirty="0"/>
              <a:t> of </a:t>
            </a:r>
            <a:r>
              <a:rPr lang="it-IT" dirty="0" err="1"/>
              <a:t>that</a:t>
            </a:r>
            <a:r>
              <a:rPr lang="it-IT" dirty="0"/>
              <a:t> </a:t>
            </a:r>
            <a:r>
              <a:rPr lang="it-IT" dirty="0" err="1"/>
              <a:t>specific</a:t>
            </a:r>
            <a:r>
              <a:rPr lang="it-IT" dirty="0"/>
              <a:t> study.</a:t>
            </a:r>
          </a:p>
          <a:p>
            <a:endParaRPr lang="it-IT" dirty="0"/>
          </a:p>
          <a:p>
            <a:r>
              <a:rPr lang="it-IT" dirty="0"/>
              <a:t>The </a:t>
            </a:r>
            <a:r>
              <a:rPr lang="it-IT" dirty="0" err="1"/>
              <a:t>shaded</a:t>
            </a:r>
            <a:r>
              <a:rPr lang="it-IT" dirty="0"/>
              <a:t> </a:t>
            </a:r>
            <a:r>
              <a:rPr lang="it-IT" dirty="0" err="1"/>
              <a:t>rectangles</a:t>
            </a:r>
            <a:r>
              <a:rPr lang="it-IT" dirty="0"/>
              <a:t> </a:t>
            </a:r>
            <a:r>
              <a:rPr lang="it-IT" dirty="0" err="1"/>
              <a:t>represent</a:t>
            </a:r>
            <a:r>
              <a:rPr lang="it-IT" dirty="0"/>
              <a:t> the 95% </a:t>
            </a:r>
            <a:r>
              <a:rPr lang="it-IT" dirty="0" err="1"/>
              <a:t>prediction</a:t>
            </a:r>
            <a:r>
              <a:rPr lang="it-IT" dirty="0"/>
              <a:t> </a:t>
            </a:r>
            <a:r>
              <a:rPr lang="it-IT" dirty="0" err="1"/>
              <a:t>intervals</a:t>
            </a:r>
            <a:r>
              <a:rPr lang="it-IT" dirty="0"/>
              <a:t> of the </a:t>
            </a:r>
            <a:r>
              <a:rPr lang="it-IT" dirty="0" err="1"/>
              <a:t>previous</a:t>
            </a:r>
            <a:r>
              <a:rPr lang="it-IT" dirty="0"/>
              <a:t> study </a:t>
            </a:r>
            <a:r>
              <a:rPr lang="it-IT" dirty="0" err="1"/>
              <a:t>onto</a:t>
            </a:r>
            <a:r>
              <a:rPr lang="it-IT" dirty="0"/>
              <a:t> the </a:t>
            </a:r>
            <a:r>
              <a:rPr lang="it-IT" dirty="0" err="1"/>
              <a:t>next</a:t>
            </a:r>
            <a:r>
              <a:rPr lang="it-IT" dirty="0"/>
              <a:t>.</a:t>
            </a:r>
          </a:p>
          <a:p>
            <a:endParaRPr lang="it-IT" dirty="0"/>
          </a:p>
          <a:p>
            <a:r>
              <a:rPr lang="it-IT" dirty="0"/>
              <a:t>95% PI </a:t>
            </a:r>
            <a:r>
              <a:rPr lang="it-IT" dirty="0" err="1"/>
              <a:t>gives</a:t>
            </a:r>
            <a:r>
              <a:rPr lang="it-IT" dirty="0"/>
              <a:t> a range of </a:t>
            </a:r>
            <a:r>
              <a:rPr lang="it-IT" dirty="0" err="1"/>
              <a:t>values</a:t>
            </a:r>
            <a:r>
              <a:rPr lang="it-IT" dirty="0"/>
              <a:t> one </a:t>
            </a:r>
            <a:r>
              <a:rPr lang="it-IT" dirty="0" err="1"/>
              <a:t>expect</a:t>
            </a:r>
            <a:r>
              <a:rPr lang="it-IT" dirty="0"/>
              <a:t> to </a:t>
            </a:r>
            <a:r>
              <a:rPr lang="it-IT" dirty="0" err="1"/>
              <a:t>find</a:t>
            </a:r>
            <a:r>
              <a:rPr lang="it-IT" dirty="0"/>
              <a:t> in a </a:t>
            </a:r>
            <a:r>
              <a:rPr lang="it-IT" dirty="0" err="1"/>
              <a:t>given</a:t>
            </a:r>
            <a:r>
              <a:rPr lang="it-IT" dirty="0"/>
              <a:t> </a:t>
            </a:r>
            <a:r>
              <a:rPr lang="it-IT" dirty="0" err="1"/>
              <a:t>replication</a:t>
            </a:r>
            <a:r>
              <a:rPr lang="it-IT" dirty="0"/>
              <a:t> of the </a:t>
            </a:r>
            <a:r>
              <a:rPr lang="it-IT" dirty="0" err="1"/>
              <a:t>previous</a:t>
            </a:r>
            <a:r>
              <a:rPr lang="it-IT" dirty="0"/>
              <a:t> study </a:t>
            </a:r>
            <a:r>
              <a:rPr lang="it-IT" dirty="0" err="1"/>
              <a:t>if</a:t>
            </a:r>
            <a:r>
              <a:rPr lang="it-IT" dirty="0"/>
              <a:t> the </a:t>
            </a:r>
            <a:r>
              <a:rPr lang="it-IT" dirty="0" err="1"/>
              <a:t>variance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just due to random sampling. </a:t>
            </a:r>
            <a:r>
              <a:rPr lang="it-IT" dirty="0" err="1"/>
              <a:t>Basically</a:t>
            </a:r>
            <a:r>
              <a:rPr lang="it-IT" dirty="0"/>
              <a:t> </a:t>
            </a:r>
            <a:r>
              <a:rPr lang="it-IT" dirty="0" err="1"/>
              <a:t>if</a:t>
            </a:r>
            <a:r>
              <a:rPr lang="it-IT" dirty="0"/>
              <a:t> the </a:t>
            </a:r>
            <a:r>
              <a:rPr lang="it-IT" dirty="0" err="1"/>
              <a:t>results</a:t>
            </a:r>
            <a:r>
              <a:rPr lang="it-IT" dirty="0"/>
              <a:t> for a </a:t>
            </a:r>
            <a:r>
              <a:rPr lang="it-IT" dirty="0" err="1"/>
              <a:t>specific</a:t>
            </a:r>
            <a:r>
              <a:rPr lang="it-IT" dirty="0"/>
              <a:t> </a:t>
            </a:r>
            <a:r>
              <a:rPr lang="it-IT" dirty="0" err="1"/>
              <a:t>condition</a:t>
            </a:r>
            <a:r>
              <a:rPr lang="it-IT" dirty="0"/>
              <a:t> in a </a:t>
            </a:r>
            <a:r>
              <a:rPr lang="it-IT" dirty="0" err="1"/>
              <a:t>given</a:t>
            </a:r>
            <a:r>
              <a:rPr lang="it-IT" dirty="0"/>
              <a:t> study are </a:t>
            </a:r>
            <a:r>
              <a:rPr lang="it-IT" dirty="0" err="1"/>
              <a:t>within</a:t>
            </a:r>
            <a:r>
              <a:rPr lang="it-IT" dirty="0"/>
              <a:t> the </a:t>
            </a:r>
            <a:r>
              <a:rPr lang="it-IT" dirty="0" err="1"/>
              <a:t>corresponding</a:t>
            </a:r>
            <a:r>
              <a:rPr lang="it-IT" dirty="0"/>
              <a:t> </a:t>
            </a:r>
            <a:r>
              <a:rPr lang="it-IT" dirty="0" err="1"/>
              <a:t>prediction</a:t>
            </a:r>
            <a:r>
              <a:rPr lang="it-IT" dirty="0"/>
              <a:t> </a:t>
            </a:r>
            <a:r>
              <a:rPr lang="it-IT" dirty="0" err="1"/>
              <a:t>intervals</a:t>
            </a:r>
            <a:r>
              <a:rPr lang="it-IT" dirty="0"/>
              <a:t>, </a:t>
            </a:r>
            <a:r>
              <a:rPr lang="it-IT" dirty="0" err="1"/>
              <a:t>they</a:t>
            </a:r>
            <a:r>
              <a:rPr lang="it-IT" dirty="0"/>
              <a:t> can be </a:t>
            </a:r>
            <a:r>
              <a:rPr lang="it-IT" dirty="0" err="1"/>
              <a:t>considered</a:t>
            </a:r>
            <a:r>
              <a:rPr lang="it-IT" dirty="0"/>
              <a:t> a </a:t>
            </a:r>
            <a:r>
              <a:rPr lang="it-IT" dirty="0" err="1"/>
              <a:t>replication</a:t>
            </a:r>
            <a:r>
              <a:rPr lang="it-IT" dirty="0"/>
              <a:t> of the </a:t>
            </a:r>
            <a:r>
              <a:rPr lang="it-IT" dirty="0" err="1"/>
              <a:t>previous</a:t>
            </a:r>
            <a:r>
              <a:rPr lang="it-IT" dirty="0"/>
              <a:t> study. </a:t>
            </a:r>
          </a:p>
          <a:p>
            <a:endParaRPr lang="it-IT" dirty="0"/>
          </a:p>
          <a:p>
            <a:r>
              <a:rPr lang="it-IT" dirty="0"/>
              <a:t>A </a:t>
            </a:r>
            <a:r>
              <a:rPr lang="it-IT" dirty="0" err="1"/>
              <a:t>prediction</a:t>
            </a:r>
            <a:r>
              <a:rPr lang="it-IT" dirty="0"/>
              <a:t> </a:t>
            </a:r>
            <a:r>
              <a:rPr lang="it-IT" dirty="0" err="1"/>
              <a:t>interval</a:t>
            </a:r>
            <a:r>
              <a:rPr lang="it-IT" dirty="0"/>
              <a:t> </a:t>
            </a:r>
            <a:r>
              <a:rPr lang="it-IT" dirty="0" err="1"/>
              <a:t>defines</a:t>
            </a:r>
            <a:r>
              <a:rPr lang="it-IT" dirty="0"/>
              <a:t> a range of </a:t>
            </a:r>
            <a:r>
              <a:rPr lang="it-IT" dirty="0" err="1"/>
              <a:t>possible</a:t>
            </a:r>
            <a:r>
              <a:rPr lang="it-IT" dirty="0"/>
              <a:t> </a:t>
            </a:r>
            <a:r>
              <a:rPr lang="it-IT" dirty="0" err="1"/>
              <a:t>effect</a:t>
            </a:r>
            <a:r>
              <a:rPr lang="it-IT" dirty="0"/>
              <a:t> sizes </a:t>
            </a:r>
            <a:r>
              <a:rPr lang="it-IT" dirty="0" err="1"/>
              <a:t>that</a:t>
            </a:r>
            <a:r>
              <a:rPr lang="it-IT" dirty="0"/>
              <a:t> can be </a:t>
            </a:r>
            <a:r>
              <a:rPr lang="it-IT" dirty="0" err="1"/>
              <a:t>expected</a:t>
            </a:r>
            <a:r>
              <a:rPr lang="it-IT" dirty="0"/>
              <a:t> in a </a:t>
            </a:r>
            <a:r>
              <a:rPr lang="it-IT" dirty="0" err="1"/>
              <a:t>replication</a:t>
            </a:r>
            <a:r>
              <a:rPr lang="it-IT" dirty="0"/>
              <a:t> due </a:t>
            </a:r>
            <a:r>
              <a:rPr lang="it-IT" dirty="0" err="1"/>
              <a:t>only</a:t>
            </a:r>
            <a:r>
              <a:rPr lang="it-IT" dirty="0"/>
              <a:t> to sampling </a:t>
            </a:r>
            <a:r>
              <a:rPr lang="it-IT" dirty="0" err="1"/>
              <a:t>error</a:t>
            </a:r>
            <a:r>
              <a:rPr lang="it-IT" dirty="0"/>
              <a:t>. In </a:t>
            </a:r>
            <a:r>
              <a:rPr lang="it-IT" dirty="0" err="1"/>
              <a:t>other</a:t>
            </a:r>
            <a:r>
              <a:rPr lang="it-IT" dirty="0"/>
              <a:t> words, </a:t>
            </a:r>
            <a:r>
              <a:rPr lang="it-IT" dirty="0" err="1"/>
              <a:t>if</a:t>
            </a:r>
            <a:r>
              <a:rPr lang="it-IT" dirty="0"/>
              <a:t> the </a:t>
            </a:r>
            <a:r>
              <a:rPr lang="it-IT" dirty="0" err="1"/>
              <a:t>only</a:t>
            </a:r>
            <a:r>
              <a:rPr lang="it-IT" dirty="0"/>
              <a:t> </a:t>
            </a:r>
            <a:r>
              <a:rPr lang="it-IT" dirty="0" err="1"/>
              <a:t>difference</a:t>
            </a:r>
            <a:r>
              <a:rPr lang="it-IT" dirty="0"/>
              <a:t> </a:t>
            </a:r>
            <a:r>
              <a:rPr lang="it-IT" dirty="0" err="1"/>
              <a:t>between</a:t>
            </a:r>
            <a:r>
              <a:rPr lang="it-IT" dirty="0"/>
              <a:t> the </a:t>
            </a:r>
            <a:r>
              <a:rPr lang="it-IT" dirty="0" err="1"/>
              <a:t>original</a:t>
            </a:r>
            <a:r>
              <a:rPr lang="it-IT" dirty="0"/>
              <a:t> study and the </a:t>
            </a:r>
            <a:r>
              <a:rPr lang="it-IT" dirty="0" err="1"/>
              <a:t>replication</a:t>
            </a:r>
            <a:r>
              <a:rPr lang="it-IT" dirty="0"/>
              <a:t> study </a:t>
            </a:r>
            <a:r>
              <a:rPr lang="it-IT" dirty="0" err="1"/>
              <a:t>is</a:t>
            </a:r>
            <a:r>
              <a:rPr lang="it-IT" dirty="0"/>
              <a:t> sampling </a:t>
            </a:r>
            <a:r>
              <a:rPr lang="it-IT" dirty="0" err="1"/>
              <a:t>variability</a:t>
            </a:r>
            <a:r>
              <a:rPr lang="it-IT" dirty="0"/>
              <a:t>, </a:t>
            </a:r>
            <a:r>
              <a:rPr lang="it-IT" dirty="0" err="1"/>
              <a:t>we</a:t>
            </a:r>
            <a:r>
              <a:rPr lang="it-IT" dirty="0"/>
              <a:t> </a:t>
            </a:r>
            <a:r>
              <a:rPr lang="it-IT" dirty="0" err="1"/>
              <a:t>should</a:t>
            </a:r>
            <a:r>
              <a:rPr lang="it-IT" dirty="0"/>
              <a:t> </a:t>
            </a:r>
            <a:r>
              <a:rPr lang="it-IT" dirty="0" err="1"/>
              <a:t>expect</a:t>
            </a:r>
            <a:r>
              <a:rPr lang="it-IT" dirty="0"/>
              <a:t> the </a:t>
            </a:r>
            <a:r>
              <a:rPr lang="it-IT" dirty="0" err="1"/>
              <a:t>effect</a:t>
            </a:r>
            <a:r>
              <a:rPr lang="it-IT" dirty="0"/>
              <a:t> sizes of one </a:t>
            </a:r>
            <a:r>
              <a:rPr lang="it-IT" dirty="0" err="1"/>
              <a:t>replication</a:t>
            </a:r>
            <a:r>
              <a:rPr lang="it-IT" dirty="0"/>
              <a:t> study to </a:t>
            </a:r>
            <a:r>
              <a:rPr lang="it-IT" dirty="0" err="1"/>
              <a:t>fall</a:t>
            </a:r>
            <a:r>
              <a:rPr lang="it-IT" dirty="0"/>
              <a:t> </a:t>
            </a:r>
            <a:r>
              <a:rPr lang="it-IT" dirty="0" err="1"/>
              <a:t>within</a:t>
            </a:r>
            <a:r>
              <a:rPr lang="it-IT" dirty="0"/>
              <a:t> the 95% PI set by the </a:t>
            </a:r>
            <a:r>
              <a:rPr lang="it-IT" dirty="0" err="1"/>
              <a:t>previous</a:t>
            </a:r>
            <a:r>
              <a:rPr lang="it-IT" dirty="0"/>
              <a:t> study.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CFC0AA-F71B-57A4-D408-A03CE9E0CF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45991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2F557-732D-2EAC-0E9C-6FFB72043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D55399-9C6E-3461-3236-03EAF259DD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38CB8A-953B-04FB-A5FC-82A6566A6D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0A9C6-CAE1-94F7-2195-65240F6298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737068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7394B-BEEB-2D2E-E618-4C360FA03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9DD2BB-C2A9-71D9-E017-DA55664D35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44B056-9126-F59F-D471-3BB37F87C1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1FB72D-5CEB-BDA8-ED2D-BE041651A2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64052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454E3-A770-EDFC-C8D6-C418D6A68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1ED120-5C41-5868-ABFE-3CF9890FED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533B6A-E1EB-4224-55E9-DDEE371AF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Don’t forget to mention that the prediction here refer to our items, but they may change depending on the stim list. For example, the items may be predicted to show a cline in the priming response as a function of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semantic similarity (cosine) – Marelli &amp; Baroni 2015; and/or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interaction between semantic and orthographic similarity – e.g., Marelli et al. 2017; Amenta et al. 2020 (OSC).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E7C58C-F934-7200-0EF1-69AD3D2868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72428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BFCC9-7ABE-EEEA-A8F6-B0D4FF581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5C9CD4-5902-E770-C689-381A49911C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9688B6-05A0-DFB4-27D9-9ED5A921DA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Remove lexical recombination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A9FF6F-C431-ABD6-1D52-A7891579FA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55866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43D13-F2F6-5DB4-BD80-FA4B1DE2C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1F8A73-DD89-FB77-E036-E2BE441032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F35BA3-485C-DA2D-8A98-2E3C3E542C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 steps effect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AAFA53-5FCE-2B55-9384-FFCAE6110E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56037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6A97C-BBC8-7657-AEE0-5DBE30BFC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A38B09-8E50-2436-244F-C094F63CE1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965C96-6BA8-F33C-9437-10D3BDE2D7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 steps effect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AD188F-AF31-1FF1-D374-EDE62C84D4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17518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C9A3B-993A-F14C-54AC-EEB3C0A74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867FE7-9489-5CBF-D863-B61714A7B6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D030E9-1362-7B3D-682D-3DEB1EE206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Three steps effect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4A2095-4FBD-1B08-C2B3-D15F3F07DD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37601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83C62-2061-8215-5A00-1B930A458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D8FAC8-5851-CDFB-9DD8-54C54BC412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EF0493-C126-C1D5-1AD4-9BC4FFA664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method provides reliable effect estimates without assuming homogeneity of the effect sizes (unlike the fixed-coefficient model), nor random sampling (unlike the random-coefficient model) across studies.</a:t>
            </a:r>
          </a:p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AEE650-21FA-78ED-B191-2C8A17933F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31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158085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AA4868-D113-81F8-E251-4637D9575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DA82C2-09B1-E31B-35F0-8B71691DF0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6A1788-97BE-93A0-6AD4-13E1CE3CAB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Here </a:t>
            </a:r>
            <a:r>
              <a:rPr lang="it-IT" dirty="0" err="1"/>
              <a:t>we</a:t>
            </a:r>
            <a:r>
              <a:rPr lang="it-IT" dirty="0"/>
              <a:t> are </a:t>
            </a:r>
            <a:r>
              <a:rPr lang="it-IT" dirty="0" err="1"/>
              <a:t>adding</a:t>
            </a:r>
            <a:r>
              <a:rPr lang="it-IT" dirty="0"/>
              <a:t> </a:t>
            </a:r>
            <a:r>
              <a:rPr lang="it-IT" dirty="0" err="1"/>
              <a:t>two</a:t>
            </a:r>
            <a:r>
              <a:rPr lang="it-IT" dirty="0"/>
              <a:t> more </a:t>
            </a:r>
            <a:r>
              <a:rPr lang="it-IT" dirty="0" err="1"/>
              <a:t>conditions</a:t>
            </a:r>
            <a:r>
              <a:rPr lang="it-IT" dirty="0"/>
              <a:t> to </a:t>
            </a:r>
            <a:r>
              <a:rPr lang="it-IT" dirty="0" err="1"/>
              <a:t>enhance</a:t>
            </a:r>
            <a:r>
              <a:rPr lang="it-IT" dirty="0"/>
              <a:t> the </a:t>
            </a:r>
            <a:r>
              <a:rPr lang="it-IT" dirty="0" err="1"/>
              <a:t>comparison</a:t>
            </a:r>
            <a:r>
              <a:rPr lang="it-IT" dirty="0"/>
              <a:t> </a:t>
            </a:r>
            <a:r>
              <a:rPr lang="it-IT" dirty="0" err="1"/>
              <a:t>across</a:t>
            </a:r>
            <a:r>
              <a:rPr lang="it-IT" dirty="0"/>
              <a:t> the </a:t>
            </a:r>
            <a:r>
              <a:rPr lang="it-IT" dirty="0" err="1"/>
              <a:t>relatedness</a:t>
            </a:r>
            <a:r>
              <a:rPr lang="it-IT" dirty="0"/>
              <a:t> </a:t>
            </a:r>
            <a:r>
              <a:rPr lang="it-IT" dirty="0" err="1"/>
              <a:t>dimensions</a:t>
            </a:r>
            <a:r>
              <a:rPr lang="it-IT" dirty="0"/>
              <a:t> (</a:t>
            </a:r>
            <a:r>
              <a:rPr lang="it-IT" dirty="0" err="1"/>
              <a:t>never</a:t>
            </a:r>
            <a:r>
              <a:rPr lang="it-IT" dirty="0"/>
              <a:t> </a:t>
            </a:r>
            <a:r>
              <a:rPr lang="it-IT" dirty="0" err="1"/>
              <a:t>done</a:t>
            </a:r>
            <a:r>
              <a:rPr lang="it-IT" dirty="0"/>
              <a:t> </a:t>
            </a:r>
            <a:r>
              <a:rPr lang="it-IT" dirty="0" err="1"/>
              <a:t>before</a:t>
            </a:r>
            <a:r>
              <a:rPr lang="it-IT" dirty="0"/>
              <a:t> after </a:t>
            </a:r>
            <a:r>
              <a:rPr lang="it-IT" dirty="0" err="1"/>
              <a:t>Raste</a:t>
            </a:r>
            <a:r>
              <a:rPr lang="it-IT" dirty="0"/>
              <a:t> et al. 2000)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3EF67E-09DF-E6A8-5C23-AECDB0CA11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32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655086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ABB76-F72D-FCB3-C5A9-D0DB21C6F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CDF8B0-0226-5C07-CABE-B10CB4A2C6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C94BB1-4B0B-1178-7EC9-D406B2FF74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9BBBC-5ECB-7C60-743F-7CA5E9553C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33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36395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F2E16-52C8-A125-24CB-7DE1DEDAD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0A2E5B-C291-2365-772E-9FE2146507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007C9D-987C-2CA2-CE39-B482A490D4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FFEBA0-0DE5-A722-DB2F-6A6F002445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34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76624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68615-B92B-925C-B7A4-2679E501E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429DED-FF4C-B714-3F2E-33E8FD7C20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A3AB54-9EB5-8377-4B53-0D0B23BE33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70CBD0-7C96-B0E2-2CC5-FFF89FAB8C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35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36544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60E26-D5DC-9D5B-DCBD-5CE98B7F6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052259-815E-4960-7DAF-B7B6543B3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E27620-48F0-EE6A-29C6-53D7B07604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/>
              <a:t>Remember to </a:t>
            </a:r>
            <a:r>
              <a:rPr lang="it-IT" dirty="0" err="1"/>
              <a:t>say</a:t>
            </a:r>
            <a:r>
              <a:rPr lang="it-IT" dirty="0"/>
              <a:t> </a:t>
            </a:r>
            <a:r>
              <a:rPr lang="it-IT" dirty="0" err="1"/>
              <a:t>something</a:t>
            </a:r>
            <a:r>
              <a:rPr lang="it-IT" dirty="0"/>
              <a:t> </a:t>
            </a:r>
            <a:r>
              <a:rPr lang="it-IT" dirty="0" err="1"/>
              <a:t>about</a:t>
            </a:r>
            <a:r>
              <a:rPr lang="it-IT" dirty="0"/>
              <a:t> the </a:t>
            </a:r>
            <a:r>
              <a:rPr lang="it-IT" dirty="0" err="1"/>
              <a:t>prediction</a:t>
            </a:r>
            <a:r>
              <a:rPr lang="it-IT" dirty="0"/>
              <a:t> </a:t>
            </a:r>
            <a:r>
              <a:rPr lang="it-IT" dirty="0" err="1"/>
              <a:t>intervals</a:t>
            </a:r>
            <a:r>
              <a:rPr lang="it-IT" dirty="0"/>
              <a:t>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A18EAC-30A6-E969-8436-71ED66808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36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56623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BC02C-7FB3-5870-33BA-9CBFA1DFF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E1A23D-FB3A-0A00-2821-F5706E53F2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E61255-3B1D-CF04-DD68-9BB53D1ABE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A448A1-E606-8922-6D08-B6ADD2AA0B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37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924981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68CE2-D67D-1E0B-540C-CEE559B0C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80EADB-2FE9-3AB6-773E-8CFE293AF9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0E3E27-4A29-F5C6-7392-F385008103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After being pre-processed as in (A), the raw RT data was fitted with a Gamma distribution (identity link) in a GLMM, with condition, relatedness and their interaction as fixed factors, and subjects and items as random intercepts. </a:t>
            </a:r>
          </a:p>
          <a:p>
            <a:endParaRPr lang="it-I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47DFD-5D3A-419D-BDE0-3612255C4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38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2088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E533E-BE1B-650A-F6EB-7A3159224C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9E5C0D-E80B-CD06-6785-464DC70CE9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923E7B-4B1D-D297-D76B-FA8D46EF1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It seems that the early </a:t>
            </a:r>
            <a:r>
              <a:rPr lang="en-US" sz="2000" dirty="0" err="1"/>
              <a:t>sublexical</a:t>
            </a:r>
            <a:r>
              <a:rPr lang="en-US" sz="2000" dirty="0"/>
              <a:t> morpho-orthographic decomposition hypothesis is refuted by the extant evidence.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/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pseudo-morphological priming patterned with purely orthographic priming;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      morphological priming (ii) was instead indistinguishable from identity priming</a:t>
            </a: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possibly indicating that these priming effects obtain at the lexical, rather than at the prelexical level, even at such brief visual presentations (here, 33ms). </a:t>
            </a: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       Null result for associative semantic priming precludes an early involvement of semantic processes (such as </a:t>
            </a:r>
            <a:r>
              <a:rPr lang="en-US" sz="20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spreading activation</a:t>
            </a: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at such prime durations, and ultimately suggests an independent, linguistically sophisticated level of morphological analysis.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/>
          </a:p>
          <a:p>
            <a:pPr rtl="0"/>
            <a:r>
              <a:rPr lang="en-US" sz="2000" dirty="0"/>
              <a:t>The most parsimonious explanation for this set of facts is simply that masked morphological priming is not </a:t>
            </a:r>
            <a:r>
              <a:rPr lang="en-US" sz="2000" dirty="0" err="1"/>
              <a:t>sublexical</a:t>
            </a:r>
            <a:r>
              <a:rPr lang="en-US" sz="2000" dirty="0"/>
              <a:t>, not </a:t>
            </a:r>
            <a:r>
              <a:rPr lang="en-US" sz="2000" dirty="0" err="1"/>
              <a:t>supralexical</a:t>
            </a:r>
            <a:r>
              <a:rPr lang="en-US" sz="2000" dirty="0"/>
              <a:t>, but </a:t>
            </a:r>
            <a:r>
              <a:rPr lang="en-US" sz="2000" b="1" dirty="0"/>
              <a:t>just lexical</a:t>
            </a:r>
            <a:r>
              <a:rPr lang="en-US" sz="2000" dirty="0"/>
              <a:t>.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suggests that even very brief visual presentations (here, 33ms) are sufficient to lead to access to (some) lexical information, contrary to the assumption that only pre-lexical processes can occur during that time window.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6ED63-0680-34FC-18C9-17C1A0087E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39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00910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83506-F1B7-8FA1-86B4-ABA13A3E0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2014EF-9B66-B2E2-D3C4-A913572D2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301349-71B5-E1A3-59FA-A56A10435E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It seems that the early </a:t>
            </a:r>
            <a:r>
              <a:rPr lang="en-US" sz="2000" dirty="0" err="1"/>
              <a:t>sublexical</a:t>
            </a:r>
            <a:r>
              <a:rPr lang="en-US" sz="2000" dirty="0"/>
              <a:t> morpho-orthographic decomposition hypothesis is refuted by the extant evidence.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/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pseudo-morphological priming patterned with purely orthographic priming;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      morphological priming (ii) was instead indistinguishable from identity priming</a:t>
            </a: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possibly indicating that these priming effects obtain at the lexical, rather than at the prelexical level, even at such brief visual presentations (here, 33ms). </a:t>
            </a: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       Null result for associative semantic priming precludes an early involvement of semantic processes (such as </a:t>
            </a:r>
            <a:r>
              <a:rPr lang="en-US" sz="20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spreading activation</a:t>
            </a: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at such prime durations, and ultimately suggests an independent, linguistically sophisticated level of morphological analysis.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/>
          </a:p>
          <a:p>
            <a:pPr rtl="0"/>
            <a:r>
              <a:rPr lang="en-US" sz="2000" dirty="0"/>
              <a:t>The most parsimonious explanation for this set of facts is simply that masked morphological priming is not </a:t>
            </a:r>
            <a:r>
              <a:rPr lang="en-US" sz="2000" dirty="0" err="1"/>
              <a:t>sublexical</a:t>
            </a:r>
            <a:r>
              <a:rPr lang="en-US" sz="2000" dirty="0"/>
              <a:t>, not </a:t>
            </a:r>
            <a:r>
              <a:rPr lang="en-US" sz="2000" dirty="0" err="1"/>
              <a:t>supralexical</a:t>
            </a:r>
            <a:r>
              <a:rPr lang="en-US" sz="2000" dirty="0"/>
              <a:t>, but </a:t>
            </a:r>
            <a:r>
              <a:rPr lang="en-US" sz="2000" b="1" dirty="0"/>
              <a:t>just lexical</a:t>
            </a:r>
            <a:r>
              <a:rPr lang="en-US" sz="2000" dirty="0"/>
              <a:t>.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suggests that even very brief visual presentations (here, 33ms) are sufficient to lead to access to (some) lexical information, contrary to the assumption that only pre-lexical processes can occur during that time window.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AADC9A-0AE7-C87D-79C4-B5E1395B3A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40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37849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884901-1CC6-8B92-41CD-FEBE26A35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2B9C4E-ED65-19CD-0B82-D8D94A840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9A4848-F4F7-0230-EA7E-DA5790BEA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It seems that the early </a:t>
            </a:r>
            <a:r>
              <a:rPr lang="en-US" sz="2000" dirty="0" err="1"/>
              <a:t>sublexical</a:t>
            </a:r>
            <a:r>
              <a:rPr lang="en-US" sz="2000" dirty="0"/>
              <a:t> morpho-orthographic decomposition hypothesis is refuted by the extant evidence.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/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pseudo-morphological priming patterned with purely orthographic priming;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      morphological priming (ii) was instead indistinguishable from identity priming</a:t>
            </a: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possibly indicating that these priming effects obtain at the lexical, rather than at the prelexical level, even at such brief visual presentations (here, 33ms). </a:t>
            </a: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       Null result for associative semantic priming precludes an early involvement of semantic processes (such as </a:t>
            </a:r>
            <a:r>
              <a:rPr lang="en-US" sz="20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spreading activation</a:t>
            </a: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at such prime durations, and ultimately suggests an independent, linguistically sophisticated level of morphological analysis.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/>
          </a:p>
          <a:p>
            <a:pPr rtl="0"/>
            <a:r>
              <a:rPr lang="en-US" sz="2000" dirty="0"/>
              <a:t>The most parsimonious explanation for this set of facts is simply that masked morphological priming is not </a:t>
            </a:r>
            <a:r>
              <a:rPr lang="en-US" sz="2000" dirty="0" err="1"/>
              <a:t>sublexical</a:t>
            </a:r>
            <a:r>
              <a:rPr lang="en-US" sz="2000" dirty="0"/>
              <a:t>, not </a:t>
            </a:r>
            <a:r>
              <a:rPr lang="en-US" sz="2000" dirty="0" err="1"/>
              <a:t>supralexical</a:t>
            </a:r>
            <a:r>
              <a:rPr lang="en-US" sz="2000" dirty="0"/>
              <a:t>, but </a:t>
            </a:r>
            <a:r>
              <a:rPr lang="en-US" sz="2000" b="1" dirty="0"/>
              <a:t>just lexical</a:t>
            </a:r>
            <a:r>
              <a:rPr lang="en-US" sz="2000" dirty="0"/>
              <a:t>.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suggests that even very brief visual presentations (here, 33ms) are sufficient to lead to access to (some) lexical information, contrary to the assumption that only pre-lexical processes can occur during that time window.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EE7199-0ECE-7395-B7F4-1B291FEBB8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41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466446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A34EF3-080E-CBF1-A71C-E685A8E3F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E8AD1B-9ABC-1781-5668-EA6382598D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C1DFE2-26CF-5F9A-90EC-5DF56CF070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It seems that the early </a:t>
            </a:r>
            <a:r>
              <a:rPr lang="en-US" sz="2000" dirty="0" err="1"/>
              <a:t>sublexical</a:t>
            </a:r>
            <a:r>
              <a:rPr lang="en-US" sz="2000" dirty="0"/>
              <a:t> morpho-orthographic decomposition hypothesis is refuted by the extant evidence.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/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pseudo-morphological priming patterned with purely orthographic priming;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      morphological priming (ii) was instead indistinguishable from identity priming</a:t>
            </a: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possibly indicating that these priming effects obtain at the lexical, rather than at the prelexical level, even at such brief visual presentations (here, 33ms). </a:t>
            </a: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       Null result for associative semantic priming precludes an early involvement of semantic processes (such as </a:t>
            </a:r>
            <a:r>
              <a:rPr lang="en-US" sz="20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spreading activation</a:t>
            </a: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at such prime durations, and ultimately suggests an independent, linguistically sophisticated level of morphological analysis.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/>
          </a:p>
          <a:p>
            <a:pPr rtl="0"/>
            <a:r>
              <a:rPr lang="en-US" sz="2000" dirty="0"/>
              <a:t>The most parsimonious explanation for this set of facts is simply that masked morphological priming is not </a:t>
            </a:r>
            <a:r>
              <a:rPr lang="en-US" sz="2000" dirty="0" err="1"/>
              <a:t>sublexical</a:t>
            </a:r>
            <a:r>
              <a:rPr lang="en-US" sz="2000" dirty="0"/>
              <a:t>, not </a:t>
            </a:r>
            <a:r>
              <a:rPr lang="en-US" sz="2000" dirty="0" err="1"/>
              <a:t>supralexical</a:t>
            </a:r>
            <a:r>
              <a:rPr lang="en-US" sz="2000" dirty="0"/>
              <a:t>, but </a:t>
            </a:r>
            <a:r>
              <a:rPr lang="en-US" sz="2000" b="1" dirty="0"/>
              <a:t>just lexical</a:t>
            </a:r>
            <a:r>
              <a:rPr lang="en-US" sz="2000" dirty="0"/>
              <a:t>.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suggests that even very brief visual presentations (here, 33ms) are sufficient to lead to access to (some) lexical information, contrary to the assumption that only pre-lexical processes can occur during that time window.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EC9556-D57F-316C-2495-52B8F341AF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42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62665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5DD821-4A81-4F02-9C6B-843585A72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62E04D-D8A4-78A6-DBBC-75587142E9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83C36A-25D5-91DB-F4FA-41A658881C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/>
              <a:t>It seems that the early </a:t>
            </a:r>
            <a:r>
              <a:rPr lang="en-US" sz="2000" dirty="0" err="1"/>
              <a:t>sublexical</a:t>
            </a:r>
            <a:r>
              <a:rPr lang="en-US" sz="2000" dirty="0"/>
              <a:t> morpho-orthographic decomposition hypothesis is refuted by the extant evidence.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/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pseudo-morphological priming patterned with purely orthographic priming;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2)       morphological priming (ii) was instead indistinguishable from identity priming</a:t>
            </a: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possibly indicating that these priming effects obtain at the lexical, rather than at the prelexical level, even at such brief visual presentations (here, 33ms). </a:t>
            </a: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b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3)        Null result for associative semantic priming precludes an early involvement of semantic processes (such as </a:t>
            </a:r>
            <a:r>
              <a:rPr lang="en-US" sz="20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spreading activation</a:t>
            </a:r>
            <a:r>
              <a:rPr lang="en-US" sz="20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at such prime durations, and ultimately suggests an independent, linguistically sophisticated level of morphological analysis. 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000" dirty="0"/>
          </a:p>
          <a:p>
            <a:pPr rtl="0"/>
            <a:r>
              <a:rPr lang="en-US" sz="2000" dirty="0"/>
              <a:t>The most parsimonious explanation for this set of facts is simply that masked morphological priming is not </a:t>
            </a:r>
            <a:r>
              <a:rPr lang="en-US" sz="2000" dirty="0" err="1"/>
              <a:t>sublexical</a:t>
            </a:r>
            <a:r>
              <a:rPr lang="en-US" sz="2000" dirty="0"/>
              <a:t>, not </a:t>
            </a:r>
            <a:r>
              <a:rPr lang="en-US" sz="2000" dirty="0" err="1"/>
              <a:t>supralexical</a:t>
            </a:r>
            <a:r>
              <a:rPr lang="en-US" sz="2000" dirty="0"/>
              <a:t>, but </a:t>
            </a:r>
            <a:r>
              <a:rPr lang="en-US" sz="2000" b="1" dirty="0"/>
              <a:t>just lexical</a:t>
            </a:r>
            <a:r>
              <a:rPr lang="en-US" sz="2000" dirty="0"/>
              <a:t>.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suggests that even very brief visual presentations (here, 33ms) are sufficient to lead to access to (some) lexical information, contrary to the assumption that only pre-lexical processes can occur during that time window.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98359-F310-64C4-CBA7-992550D0BD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20F7C-9342-F842-8214-2AB136CFF8B5}" type="slidenum">
              <a:rPr lang="it-IT" smtClean="0"/>
              <a:t>43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690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57533-28B6-7F08-B7A9-8A1857E3E1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0" i="0" baseline="0">
                <a:latin typeface="Fira Sans Condensed Medium" panose="020B06030500000200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0C8F81-32FF-2DF3-6B3E-B4C99508B5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D23F29-2278-00B5-ECC1-FF6D87DC2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84DBE-0845-E44A-9CA4-EE671FDED9F4}" type="datetime1">
              <a:rPr lang="en-US" smtClean="0"/>
              <a:t>7/6/26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0E73B8-58C2-5A5A-1A87-5BA67A6B3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5B0ABF-7149-389A-C0D7-F6B781B18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F2088-5596-994A-8C43-C01F5E35C86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9517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25D6C-4651-F30D-25C1-49DB5FA50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 baseline="0">
                <a:latin typeface="Fira Sans Condensed Medium" panose="020B06030500000200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1431C-B031-D0F4-0482-01C68EBF43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9AF60-81E5-E63E-46A9-9ED7EF42E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DCCA0-0073-E845-BD0D-9D2515587D03}" type="datetime1">
              <a:rPr lang="en-US" smtClean="0"/>
              <a:t>7/6/26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D0908-9385-52B6-3F6C-200947A6D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940D3-842E-F441-704C-337E32CF0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F2088-5596-994A-8C43-C01F5E35C86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382940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89898-336A-F078-890A-B4015709D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029E6E-1345-A5A2-509A-BF4AFB964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520C2-3636-9AFD-C0BF-7DE4C6D08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F37B0-1827-DE40-909F-181B79BEECE8}" type="datetime1">
              <a:rPr lang="en-US" smtClean="0"/>
              <a:t>7/6/26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79CA7-B6DD-75AD-A59E-F62318F1D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59ADB8-8910-27CB-E636-D4AF2BE58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F2088-5596-994A-8C43-C01F5E35C86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082275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465B0-31CE-7C2B-FA20-594CA4F30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81C90-A535-9335-0474-FFEE660717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472617-CE84-D4FE-7F2A-FA2C051A72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66237C-E2FC-E8A3-28E1-C7F225557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7E5D4F-3AB4-7148-AE42-5EDCD5647910}" type="datetime1">
              <a:rPr lang="en-US" smtClean="0"/>
              <a:t>7/6/26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1538B5-8BC0-C488-9226-C8F7BD216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3868F9-7B66-5E24-E0A3-B7CE265DA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F2088-5596-994A-8C43-C01F5E35C86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274356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5242C-F539-B7F8-30B7-0C8E13981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2FBDA2-9C9E-B11E-CE9D-702863106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2F9B35-A8DD-4B28-14CC-E36463CCD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BF1470-5439-E89C-01E7-5542708FC4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CB0BD8-1494-F585-AB31-D78DD9A6E5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A1A3E8-EB88-2DFA-141A-585B857F3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32367-7AC5-5249-9760-9076ACA62ECC}" type="datetime1">
              <a:rPr lang="en-US" smtClean="0"/>
              <a:t>7/6/26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7B2DCD-E75C-4572-9272-9CE9DB3A5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5AADF9-8B86-A3CA-11FC-E76BF85CF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F2088-5596-994A-8C43-C01F5E35C86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96852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5FE33-13AB-3F2C-F0F7-C897B5D44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 baseline="0">
                <a:latin typeface="Fira Sans Condensed Medium" panose="020B06030500000200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F96C36-50E2-C234-98FB-7336A44FD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E948C-5663-FE42-A9AE-4FF608DE29BD}" type="datetime1">
              <a:rPr lang="en-US" smtClean="0"/>
              <a:t>7/6/26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A305B8-DF82-1A48-7841-79D6FACE4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D27D55-8F72-D041-F722-E322DC428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F2088-5596-994A-8C43-C01F5E35C86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233522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FDEB18-2EC7-68E5-11DD-C29C87ECE1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1E5D47-6689-AF48-A972-5B65419E257A}" type="datetime1">
              <a:rPr lang="en-US" smtClean="0"/>
              <a:t>7/6/26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E91AA8-F7C2-5007-19E1-0692544BE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662355-A239-36FB-7709-E7F44D342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F2088-5596-994A-8C43-C01F5E35C86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657861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1363A-A637-6C1B-9737-9552E3D39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C7FA13-0541-4A76-9E46-C9295F2E5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2BAA7-1B38-2445-2B15-7432FB5F9D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741E37-B552-190F-AA23-C9A91D878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A71217-8F7A-A54D-BAC2-2D5C15F683CE}" type="datetime1">
              <a:rPr lang="en-US" smtClean="0"/>
              <a:t>7/6/26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1C870D-DCC0-CF30-F588-A47D46785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2EE38-EEE0-E8FE-DDCE-E06CF32BC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F2088-5596-994A-8C43-C01F5E35C86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93600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54A58-6327-312F-73C4-53C73FDAF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4676B2-7DEE-0886-633B-EF4AA7DE4B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ECAF1A-0641-0240-F08C-4BDB8D2F1E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97959-2D86-CFA9-138F-EDB6C0C55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AE4E6F-361A-FB48-B8C3-FA8892CC5BEB}" type="datetime1">
              <a:rPr lang="en-US" smtClean="0"/>
              <a:t>7/6/26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AD9CEC-C6DA-67A4-4460-4D034231D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656ABF-D197-1C28-34C9-B2C965E74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F2088-5596-994A-8C43-C01F5E35C86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288981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FD179-AF2E-94FD-898C-02A634CD7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97CF36-09E6-1382-B9AC-7F7FDDEDBB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545DA4-4B0F-2B50-33DB-F1A8DC97B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784BE-7DBB-6C46-A575-460E68C0C0A8}" type="datetime1">
              <a:rPr lang="en-US" smtClean="0"/>
              <a:t>7/6/26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99261-EC60-DED0-74E8-2E2F66DDE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032E9-7D91-E012-2854-FC2B72C61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F2088-5596-994A-8C43-C01F5E35C86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49321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B81B58-1861-A371-22BA-89AB150880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D51B62-3A40-8318-831E-5708BE087A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651B61-C076-58AE-D26F-E433EBFAC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15273-D044-C043-A3F5-B46D8F49B6AD}" type="datetime1">
              <a:rPr lang="en-US" smtClean="0"/>
              <a:t>7/6/26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13EF0-7CA6-135D-7D12-C8FD700BC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2465A8-42FD-C535-EE0A-BFF294B8F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BF2088-5596-994A-8C43-C01F5E35C862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141413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0FB1C12-AE8B-5C7B-6253-8A63EB313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3EF200-1939-A631-D8F6-64A90DBEC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05D88C-A4BE-2D53-32CD-39652816FB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Fira Sans Condensed Medium" panose="020B0603050000020004" pitchFamily="34" charset="0"/>
              </a:defRPr>
            </a:lvl1pPr>
          </a:lstStyle>
          <a:p>
            <a:fld id="{86515CAE-757A-8845-BC15-7C367FA14D8B}" type="datetime1">
              <a:rPr lang="en-US" smtClean="0"/>
              <a:pPr/>
              <a:t>7/6/26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DBAFA-0A87-D5C1-7725-B0A80FC22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Fira Sans Condensed Medium" panose="020B0603050000020004" pitchFamily="34" charset="0"/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C8056-CAD6-9ACA-2D18-4CFAC9845D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Fira Sans Condensed Medium" panose="020B0603050000020004" pitchFamily="34" charset="0"/>
              </a:defRPr>
            </a:lvl1pPr>
          </a:lstStyle>
          <a:p>
            <a:fld id="{BDBF2088-5596-994A-8C43-C01F5E35C862}" type="slidenum">
              <a:rPr lang="en-AE" smtClean="0"/>
              <a:pPr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97173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baseline="0">
          <a:solidFill>
            <a:schemeClr val="tx1"/>
          </a:solidFill>
          <a:latin typeface="Fira Sans Condensed Medium" panose="020B06030500000200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Fira Sans Condensed Medium" panose="020B06030500000200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Fira Sans Condensed Medium" panose="020B06030500000200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Fira Sans Condensed Medium" panose="020B06030500000200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ra Sans Condensed Medium" panose="020B06030500000200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ra Sans Condensed Medium" panose="020B06030500000200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://www.robertopetrosino.com/" TargetMode="External"/><Relationship Id="rId4" Type="http://schemas.openxmlformats.org/officeDocument/2006/relationships/hyperlink" Target="mailto:roberto.petrosino@nyu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0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9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20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51CF4-F3FE-1945-765D-F3EF173711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8420" y="2204690"/>
            <a:ext cx="11065790" cy="261223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lang="en-AE" sz="4800"/>
              <a:t>Beyond Islands of Regularity: </a:t>
            </a:r>
            <a:br>
              <a:rPr lang="en-US" sz="4800" dirty="0"/>
            </a:br>
            <a:r>
              <a:rPr lang="en-AE" sz="4800"/>
              <a:t>Evidence against </a:t>
            </a:r>
            <a:br>
              <a:rPr lang="en-US" sz="4800" dirty="0"/>
            </a:br>
            <a:r>
              <a:rPr lang="en-AE" sz="4800"/>
              <a:t>morpho-orthographic decomposition</a:t>
            </a:r>
            <a:endParaRPr lang="en-AE" sz="480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47BF734C-7AA1-F1F0-F859-6A3AFA3C55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8420" y="4816920"/>
            <a:ext cx="9144000" cy="1859646"/>
          </a:xfrm>
        </p:spPr>
        <p:txBody>
          <a:bodyPr>
            <a:noAutofit/>
          </a:bodyPr>
          <a:lstStyle/>
          <a:p>
            <a:pPr algn="l"/>
            <a:r>
              <a:rPr lang="en-AE" sz="2800">
                <a:latin typeface="Fira Sans Condensed Light" panose="020B0403050000020004" pitchFamily="34" charset="0"/>
              </a:rPr>
              <a:t>Roberto Petrosino</a:t>
            </a:r>
            <a:r>
              <a:rPr lang="en-US" sz="2800" dirty="0">
                <a:latin typeface="Fira Sans Condensed Light" panose="020B0403050000020004" pitchFamily="34" charset="0"/>
              </a:rPr>
              <a:t>, Jon Sprouse &amp; Diogo Almeida</a:t>
            </a:r>
            <a:endParaRPr lang="en-AE" sz="2800">
              <a:latin typeface="Fira Sans Condensed Light" panose="020B0403050000020004" pitchFamily="34" charset="0"/>
            </a:endParaRPr>
          </a:p>
          <a:p>
            <a:pPr algn="l"/>
            <a:r>
              <a:rPr lang="en-AE" sz="1600">
                <a:latin typeface="Fira Sans Condensed Light" panose="020B04030500000200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roberto.petrosino@nyu.edu</a:t>
            </a:r>
            <a:r>
              <a:rPr lang="en-AE" sz="1600">
                <a:latin typeface="Fira Sans Condensed Light" panose="020B0403050000020004" pitchFamily="34" charset="0"/>
              </a:rPr>
              <a:t> ~ </a:t>
            </a:r>
            <a:r>
              <a:rPr lang="en-AE" sz="1600">
                <a:latin typeface="Fira Sans Condensed Light" panose="020B04030500000200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www.robertopetrosino.com</a:t>
            </a:r>
            <a:endParaRPr lang="en-US" sz="2000" dirty="0">
              <a:latin typeface="Fira Sans Condensed Light" panose="020B0403050000020004" pitchFamily="34" charset="0"/>
            </a:endParaRPr>
          </a:p>
          <a:p>
            <a:pPr algn="l"/>
            <a:endParaRPr lang="en-US" sz="2000" dirty="0">
              <a:latin typeface="Fira Sans Condensed Light" panose="020B0403050000020004" pitchFamily="34" charset="0"/>
            </a:endParaRPr>
          </a:p>
          <a:p>
            <a:pPr algn="l"/>
            <a:r>
              <a:rPr lang="en-US" sz="2000" dirty="0" err="1">
                <a:latin typeface="Fira Sans Condensed Light" panose="020B0403050000020004" pitchFamily="34" charset="0"/>
              </a:rPr>
              <a:t>WoProc</a:t>
            </a:r>
            <a:r>
              <a:rPr lang="en-US" sz="2000" dirty="0">
                <a:latin typeface="Fira Sans Condensed Light" panose="020B0403050000020004" pitchFamily="34" charset="0"/>
              </a:rPr>
              <a:t> 2026</a:t>
            </a:r>
          </a:p>
          <a:p>
            <a:pPr algn="l"/>
            <a:r>
              <a:rPr lang="en-US" sz="2000" dirty="0">
                <a:latin typeface="Fira Sans Condensed Light" panose="020B0403050000020004" pitchFamily="34" charset="0"/>
              </a:rPr>
              <a:t>Lisbon, Portugal</a:t>
            </a:r>
            <a:endParaRPr lang="en-AE" sz="2000" dirty="0">
              <a:latin typeface="Fira Sans Condensed Light" panose="020B04030500000200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69495D-3DA1-F314-09F8-8A13F3EFDC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1680" y="634907"/>
            <a:ext cx="4658183" cy="116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183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spd="slow" advTm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E7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1D361-1752-8A61-0E7D-C69B2985A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ound Same Side Corner Rectangle 72">
            <a:extLst>
              <a:ext uri="{FF2B5EF4-FFF2-40B4-BE49-F238E27FC236}">
                <a16:creationId xmlns:a16="http://schemas.microsoft.com/office/drawing/2014/main" id="{A1576D59-2E39-EA86-28F7-01EFED953706}"/>
              </a:ext>
            </a:extLst>
          </p:cNvPr>
          <p:cNvSpPr/>
          <p:nvPr/>
        </p:nvSpPr>
        <p:spPr>
          <a:xfrm>
            <a:off x="3430397" y="3780272"/>
            <a:ext cx="5854390" cy="1784195"/>
          </a:xfrm>
          <a:prstGeom prst="round2Same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kern="2400" spc="3000" dirty="0">
                <a:latin typeface="Fira Sans Condensed Medium" panose="020B0603050000020004" pitchFamily="34" charset="0"/>
              </a:rPr>
              <a:t> painter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9A31CF-0229-1E71-405B-DA4260789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Introduction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15297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616"/>
    </mc:Choice>
    <mc:Fallback>
      <p:transition spd="slow" advTm="2461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29C14A-BC41-0587-6E2B-CA08F6F6F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801DD-AE6F-ABB3-7D31-9A5AAAC11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Introduction</a:t>
            </a:r>
            <a:endParaRPr lang="it-IT" dirty="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82429FB2-16A0-D62F-4B30-256FB918EB15}"/>
              </a:ext>
            </a:extLst>
          </p:cNvPr>
          <p:cNvSpPr/>
          <p:nvPr/>
        </p:nvSpPr>
        <p:spPr>
          <a:xfrm rot="16200000">
            <a:off x="6668404" y="2926703"/>
            <a:ext cx="1768669" cy="3502851"/>
          </a:xfrm>
          <a:custGeom>
            <a:avLst/>
            <a:gdLst>
              <a:gd name="connsiteX0" fmla="*/ 1768669 w 1768669"/>
              <a:gd name="connsiteY0" fmla="*/ 515102 h 3502851"/>
              <a:gd name="connsiteX1" fmla="*/ 1768669 w 1768669"/>
              <a:gd name="connsiteY1" fmla="*/ 3208066 h 3502851"/>
              <a:gd name="connsiteX2" fmla="*/ 1473885 w 1768669"/>
              <a:gd name="connsiteY2" fmla="*/ 3502851 h 3502851"/>
              <a:gd name="connsiteX3" fmla="*/ 0 w 1768669"/>
              <a:gd name="connsiteY3" fmla="*/ 3502850 h 3502851"/>
              <a:gd name="connsiteX4" fmla="*/ 0 w 1768669"/>
              <a:gd name="connsiteY4" fmla="*/ 515102 h 3502851"/>
              <a:gd name="connsiteX5" fmla="*/ 445215 w 1768669"/>
              <a:gd name="connsiteY5" fmla="*/ 515102 h 3502851"/>
              <a:gd name="connsiteX6" fmla="*/ 474935 w 1768669"/>
              <a:gd name="connsiteY6" fmla="*/ 396226 h 3502851"/>
              <a:gd name="connsiteX7" fmla="*/ 448729 w 1768669"/>
              <a:gd name="connsiteY7" fmla="*/ 377513 h 3502851"/>
              <a:gd name="connsiteX8" fmla="*/ 387572 w 1768669"/>
              <a:gd name="connsiteY8" fmla="*/ 221142 h 3502851"/>
              <a:gd name="connsiteX9" fmla="*/ 596374 w 1768669"/>
              <a:gd name="connsiteY9" fmla="*/ 0 h 3502851"/>
              <a:gd name="connsiteX10" fmla="*/ 805176 w 1768669"/>
              <a:gd name="connsiteY10" fmla="*/ 221142 h 3502851"/>
              <a:gd name="connsiteX11" fmla="*/ 744019 w 1768669"/>
              <a:gd name="connsiteY11" fmla="*/ 377513 h 3502851"/>
              <a:gd name="connsiteX12" fmla="*/ 712286 w 1768669"/>
              <a:gd name="connsiteY12" fmla="*/ 400173 h 3502851"/>
              <a:gd name="connsiteX13" fmla="*/ 741018 w 1768669"/>
              <a:gd name="connsiteY13" fmla="*/ 515102 h 3502851"/>
              <a:gd name="connsiteX14" fmla="*/ 1193322 w 1768669"/>
              <a:gd name="connsiteY14" fmla="*/ 515102 h 3502851"/>
              <a:gd name="connsiteX15" fmla="*/ 1219616 w 1768669"/>
              <a:gd name="connsiteY15" fmla="*/ 620274 h 3502851"/>
              <a:gd name="connsiteX16" fmla="*/ 1190418 w 1768669"/>
              <a:gd name="connsiteY16" fmla="*/ 641123 h 3502851"/>
              <a:gd name="connsiteX17" fmla="*/ 1129261 w 1768669"/>
              <a:gd name="connsiteY17" fmla="*/ 797494 h 3502851"/>
              <a:gd name="connsiteX18" fmla="*/ 1338063 w 1768669"/>
              <a:gd name="connsiteY18" fmla="*/ 1018636 h 3502851"/>
              <a:gd name="connsiteX19" fmla="*/ 1546865 w 1768669"/>
              <a:gd name="connsiteY19" fmla="*/ 797494 h 3502851"/>
              <a:gd name="connsiteX20" fmla="*/ 1485708 w 1768669"/>
              <a:gd name="connsiteY20" fmla="*/ 641123 h 3502851"/>
              <a:gd name="connsiteX21" fmla="*/ 1456509 w 1768669"/>
              <a:gd name="connsiteY21" fmla="*/ 620273 h 3502851"/>
              <a:gd name="connsiteX22" fmla="*/ 1482802 w 1768669"/>
              <a:gd name="connsiteY22" fmla="*/ 515102 h 3502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768669" h="3502851">
                <a:moveTo>
                  <a:pt x="1768669" y="515102"/>
                </a:moveTo>
                <a:lnTo>
                  <a:pt x="1768669" y="3208066"/>
                </a:lnTo>
                <a:cubicBezTo>
                  <a:pt x="1768669" y="3370871"/>
                  <a:pt x="1636690" y="3502851"/>
                  <a:pt x="1473885" y="3502851"/>
                </a:cubicBezTo>
                <a:lnTo>
                  <a:pt x="0" y="3502850"/>
                </a:lnTo>
                <a:lnTo>
                  <a:pt x="0" y="515102"/>
                </a:lnTo>
                <a:lnTo>
                  <a:pt x="445215" y="515102"/>
                </a:lnTo>
                <a:lnTo>
                  <a:pt x="474935" y="396226"/>
                </a:lnTo>
                <a:lnTo>
                  <a:pt x="448729" y="377513"/>
                </a:lnTo>
                <a:cubicBezTo>
                  <a:pt x="410943" y="337494"/>
                  <a:pt x="387572" y="282209"/>
                  <a:pt x="387572" y="221142"/>
                </a:cubicBezTo>
                <a:cubicBezTo>
                  <a:pt x="387572" y="99009"/>
                  <a:pt x="481056" y="0"/>
                  <a:pt x="596374" y="0"/>
                </a:cubicBezTo>
                <a:cubicBezTo>
                  <a:pt x="711692" y="0"/>
                  <a:pt x="805176" y="99009"/>
                  <a:pt x="805176" y="221142"/>
                </a:cubicBezTo>
                <a:cubicBezTo>
                  <a:pt x="805176" y="282209"/>
                  <a:pt x="781805" y="337494"/>
                  <a:pt x="744019" y="377513"/>
                </a:cubicBezTo>
                <a:lnTo>
                  <a:pt x="712286" y="400173"/>
                </a:lnTo>
                <a:lnTo>
                  <a:pt x="741018" y="515102"/>
                </a:lnTo>
                <a:lnTo>
                  <a:pt x="1193322" y="515102"/>
                </a:lnTo>
                <a:lnTo>
                  <a:pt x="1219616" y="620274"/>
                </a:lnTo>
                <a:lnTo>
                  <a:pt x="1190418" y="641123"/>
                </a:lnTo>
                <a:cubicBezTo>
                  <a:pt x="1152632" y="681142"/>
                  <a:pt x="1129261" y="736428"/>
                  <a:pt x="1129261" y="797494"/>
                </a:cubicBezTo>
                <a:cubicBezTo>
                  <a:pt x="1129261" y="919627"/>
                  <a:pt x="1222745" y="1018636"/>
                  <a:pt x="1338063" y="1018636"/>
                </a:cubicBezTo>
                <a:cubicBezTo>
                  <a:pt x="1453381" y="1018636"/>
                  <a:pt x="1546865" y="919627"/>
                  <a:pt x="1546865" y="797494"/>
                </a:cubicBezTo>
                <a:cubicBezTo>
                  <a:pt x="1546865" y="736428"/>
                  <a:pt x="1523494" y="681142"/>
                  <a:pt x="1485708" y="641123"/>
                </a:cubicBezTo>
                <a:lnTo>
                  <a:pt x="1456509" y="620273"/>
                </a:lnTo>
                <a:lnTo>
                  <a:pt x="1482802" y="515102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noAutofit/>
          </a:bodyPr>
          <a:lstStyle/>
          <a:p>
            <a:pPr algn="ctr"/>
            <a:r>
              <a:rPr lang="en-US" sz="3600" spc="600" dirty="0">
                <a:latin typeface="Fira Sans Condensed Medium" panose="020B0603050000020004" pitchFamily="34" charset="0"/>
              </a:rPr>
              <a:t>   er</a:t>
            </a:r>
            <a:endParaRPr lang="en-US" sz="4000" spc="600" dirty="0">
              <a:latin typeface="Fira Sans Condensed Medium" panose="020B0603050000020004" pitchFamily="34" charset="0"/>
            </a:endParaRPr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28206DC1-28BE-1D76-73EC-93B59580EFCF}"/>
              </a:ext>
            </a:extLst>
          </p:cNvPr>
          <p:cNvSpPr/>
          <p:nvPr/>
        </p:nvSpPr>
        <p:spPr>
          <a:xfrm rot="5400000">
            <a:off x="4244910" y="2979284"/>
            <a:ext cx="1768668" cy="3397691"/>
          </a:xfrm>
          <a:custGeom>
            <a:avLst/>
            <a:gdLst>
              <a:gd name="connsiteX0" fmla="*/ 0 w 1768668"/>
              <a:gd name="connsiteY0" fmla="*/ 3092653 h 3387437"/>
              <a:gd name="connsiteX1" fmla="*/ 0 w 1768668"/>
              <a:gd name="connsiteY1" fmla="*/ 509254 h 3387437"/>
              <a:gd name="connsiteX2" fmla="*/ 284438 w 1768668"/>
              <a:gd name="connsiteY2" fmla="*/ 509254 h 3387437"/>
              <a:gd name="connsiteX3" fmla="*/ 312161 w 1768668"/>
              <a:gd name="connsiteY3" fmla="*/ 398363 h 3387437"/>
              <a:gd name="connsiteX4" fmla="*/ 282962 w 1768668"/>
              <a:gd name="connsiteY4" fmla="*/ 377513 h 3387437"/>
              <a:gd name="connsiteX5" fmla="*/ 221805 w 1768668"/>
              <a:gd name="connsiteY5" fmla="*/ 221142 h 3387437"/>
              <a:gd name="connsiteX6" fmla="*/ 430607 w 1768668"/>
              <a:gd name="connsiteY6" fmla="*/ 0 h 3387437"/>
              <a:gd name="connsiteX7" fmla="*/ 639409 w 1768668"/>
              <a:gd name="connsiteY7" fmla="*/ 221142 h 3387437"/>
              <a:gd name="connsiteX8" fmla="*/ 578252 w 1768668"/>
              <a:gd name="connsiteY8" fmla="*/ 377513 h 3387437"/>
              <a:gd name="connsiteX9" fmla="*/ 549054 w 1768668"/>
              <a:gd name="connsiteY9" fmla="*/ 398362 h 3387437"/>
              <a:gd name="connsiteX10" fmla="*/ 576777 w 1768668"/>
              <a:gd name="connsiteY10" fmla="*/ 509254 h 3387437"/>
              <a:gd name="connsiteX11" fmla="*/ 1023746 w 1768668"/>
              <a:gd name="connsiteY11" fmla="*/ 509254 h 3387437"/>
              <a:gd name="connsiteX12" fmla="*/ 1048307 w 1768668"/>
              <a:gd name="connsiteY12" fmla="*/ 630565 h 3387437"/>
              <a:gd name="connsiteX13" fmla="*/ 1024002 w 1768668"/>
              <a:gd name="connsiteY13" fmla="*/ 647920 h 3387437"/>
              <a:gd name="connsiteX14" fmla="*/ 962845 w 1768668"/>
              <a:gd name="connsiteY14" fmla="*/ 804291 h 3387437"/>
              <a:gd name="connsiteX15" fmla="*/ 1171648 w 1768668"/>
              <a:gd name="connsiteY15" fmla="*/ 1025433 h 3387437"/>
              <a:gd name="connsiteX16" fmla="*/ 1380450 w 1768668"/>
              <a:gd name="connsiteY16" fmla="*/ 804291 h 3387437"/>
              <a:gd name="connsiteX17" fmla="*/ 1319293 w 1768668"/>
              <a:gd name="connsiteY17" fmla="*/ 647920 h 3387437"/>
              <a:gd name="connsiteX18" fmla="*/ 1294987 w 1768668"/>
              <a:gd name="connsiteY18" fmla="*/ 630564 h 3387437"/>
              <a:gd name="connsiteX19" fmla="*/ 1319549 w 1768668"/>
              <a:gd name="connsiteY19" fmla="*/ 509254 h 3387437"/>
              <a:gd name="connsiteX20" fmla="*/ 1768668 w 1768668"/>
              <a:gd name="connsiteY20" fmla="*/ 509254 h 3387437"/>
              <a:gd name="connsiteX21" fmla="*/ 1768668 w 1768668"/>
              <a:gd name="connsiteY21" fmla="*/ 3387437 h 3387437"/>
              <a:gd name="connsiteX22" fmla="*/ 294784 w 1768668"/>
              <a:gd name="connsiteY22" fmla="*/ 3387437 h 3387437"/>
              <a:gd name="connsiteX23" fmla="*/ 0 w 1768668"/>
              <a:gd name="connsiteY23" fmla="*/ 3092653 h 338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768668" h="3387437">
                <a:moveTo>
                  <a:pt x="0" y="3092653"/>
                </a:moveTo>
                <a:lnTo>
                  <a:pt x="0" y="509254"/>
                </a:lnTo>
                <a:lnTo>
                  <a:pt x="284438" y="509254"/>
                </a:lnTo>
                <a:lnTo>
                  <a:pt x="312161" y="398363"/>
                </a:lnTo>
                <a:lnTo>
                  <a:pt x="282962" y="377513"/>
                </a:lnTo>
                <a:cubicBezTo>
                  <a:pt x="245176" y="337494"/>
                  <a:pt x="221805" y="282208"/>
                  <a:pt x="221805" y="221142"/>
                </a:cubicBezTo>
                <a:cubicBezTo>
                  <a:pt x="221805" y="99009"/>
                  <a:pt x="315289" y="0"/>
                  <a:pt x="430607" y="0"/>
                </a:cubicBezTo>
                <a:cubicBezTo>
                  <a:pt x="545925" y="0"/>
                  <a:pt x="639409" y="99009"/>
                  <a:pt x="639409" y="221142"/>
                </a:cubicBezTo>
                <a:cubicBezTo>
                  <a:pt x="639409" y="282208"/>
                  <a:pt x="616038" y="337494"/>
                  <a:pt x="578252" y="377513"/>
                </a:cubicBezTo>
                <a:lnTo>
                  <a:pt x="549054" y="398362"/>
                </a:lnTo>
                <a:lnTo>
                  <a:pt x="576777" y="509254"/>
                </a:lnTo>
                <a:lnTo>
                  <a:pt x="1023746" y="509254"/>
                </a:lnTo>
                <a:lnTo>
                  <a:pt x="1048307" y="630565"/>
                </a:lnTo>
                <a:lnTo>
                  <a:pt x="1024002" y="647920"/>
                </a:lnTo>
                <a:cubicBezTo>
                  <a:pt x="986216" y="687939"/>
                  <a:pt x="962845" y="743224"/>
                  <a:pt x="962845" y="804291"/>
                </a:cubicBezTo>
                <a:cubicBezTo>
                  <a:pt x="962845" y="926424"/>
                  <a:pt x="1056329" y="1025433"/>
                  <a:pt x="1171648" y="1025433"/>
                </a:cubicBezTo>
                <a:cubicBezTo>
                  <a:pt x="1286966" y="1025433"/>
                  <a:pt x="1380450" y="926424"/>
                  <a:pt x="1380450" y="804291"/>
                </a:cubicBezTo>
                <a:cubicBezTo>
                  <a:pt x="1380450" y="743224"/>
                  <a:pt x="1357080" y="687939"/>
                  <a:pt x="1319293" y="647920"/>
                </a:cubicBezTo>
                <a:lnTo>
                  <a:pt x="1294987" y="630564"/>
                </a:lnTo>
                <a:lnTo>
                  <a:pt x="1319549" y="509254"/>
                </a:lnTo>
                <a:lnTo>
                  <a:pt x="1768668" y="509254"/>
                </a:lnTo>
                <a:lnTo>
                  <a:pt x="1768668" y="3387437"/>
                </a:lnTo>
                <a:lnTo>
                  <a:pt x="294784" y="3387437"/>
                </a:lnTo>
                <a:cubicBezTo>
                  <a:pt x="131979" y="3387437"/>
                  <a:pt x="0" y="3255458"/>
                  <a:pt x="0" y="3092653"/>
                </a:cubicBezTo>
                <a:close/>
              </a:path>
            </a:pathLst>
          </a:cu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>
              <a:tabLst>
                <a:tab pos="569913" algn="l"/>
                <a:tab pos="2282825" algn="l"/>
              </a:tabLst>
            </a:pPr>
            <a:r>
              <a:rPr lang="en-US" sz="3600" spc="600" dirty="0">
                <a:latin typeface="Fira Sans Condensed Medium" panose="020B0603050000020004" pitchFamily="34" charset="0"/>
              </a:rPr>
              <a:t>	paint</a:t>
            </a:r>
            <a:endParaRPr lang="en-US" sz="2800" spc="600" dirty="0">
              <a:latin typeface="Fira Sans Condensed Medium" panose="020B06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92024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10"/>
    </mc:Choice>
    <mc:Fallback>
      <p:transition spd="slow" advTm="211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D5762-4BA5-5048-20E2-3F99A75E5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BEEEE-C636-A76F-F12F-48E7CB15F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Introduction</a:t>
            </a:r>
            <a:endParaRPr lang="it-IT" dirty="0"/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F6CD9ABA-88DF-94DA-10EA-4385A4277943}"/>
              </a:ext>
            </a:extLst>
          </p:cNvPr>
          <p:cNvSpPr/>
          <p:nvPr/>
        </p:nvSpPr>
        <p:spPr>
          <a:xfrm rot="16496560">
            <a:off x="6772168" y="2926704"/>
            <a:ext cx="1768669" cy="3502851"/>
          </a:xfrm>
          <a:custGeom>
            <a:avLst/>
            <a:gdLst>
              <a:gd name="connsiteX0" fmla="*/ 1768669 w 1768669"/>
              <a:gd name="connsiteY0" fmla="*/ 515102 h 3502851"/>
              <a:gd name="connsiteX1" fmla="*/ 1768669 w 1768669"/>
              <a:gd name="connsiteY1" fmla="*/ 3208066 h 3502851"/>
              <a:gd name="connsiteX2" fmla="*/ 1473885 w 1768669"/>
              <a:gd name="connsiteY2" fmla="*/ 3502851 h 3502851"/>
              <a:gd name="connsiteX3" fmla="*/ 0 w 1768669"/>
              <a:gd name="connsiteY3" fmla="*/ 3502850 h 3502851"/>
              <a:gd name="connsiteX4" fmla="*/ 0 w 1768669"/>
              <a:gd name="connsiteY4" fmla="*/ 515102 h 3502851"/>
              <a:gd name="connsiteX5" fmla="*/ 445215 w 1768669"/>
              <a:gd name="connsiteY5" fmla="*/ 515102 h 3502851"/>
              <a:gd name="connsiteX6" fmla="*/ 474935 w 1768669"/>
              <a:gd name="connsiteY6" fmla="*/ 396226 h 3502851"/>
              <a:gd name="connsiteX7" fmla="*/ 448729 w 1768669"/>
              <a:gd name="connsiteY7" fmla="*/ 377513 h 3502851"/>
              <a:gd name="connsiteX8" fmla="*/ 387572 w 1768669"/>
              <a:gd name="connsiteY8" fmla="*/ 221142 h 3502851"/>
              <a:gd name="connsiteX9" fmla="*/ 596374 w 1768669"/>
              <a:gd name="connsiteY9" fmla="*/ 0 h 3502851"/>
              <a:gd name="connsiteX10" fmla="*/ 805176 w 1768669"/>
              <a:gd name="connsiteY10" fmla="*/ 221142 h 3502851"/>
              <a:gd name="connsiteX11" fmla="*/ 744019 w 1768669"/>
              <a:gd name="connsiteY11" fmla="*/ 377513 h 3502851"/>
              <a:gd name="connsiteX12" fmla="*/ 712286 w 1768669"/>
              <a:gd name="connsiteY12" fmla="*/ 400173 h 3502851"/>
              <a:gd name="connsiteX13" fmla="*/ 741018 w 1768669"/>
              <a:gd name="connsiteY13" fmla="*/ 515102 h 3502851"/>
              <a:gd name="connsiteX14" fmla="*/ 1193322 w 1768669"/>
              <a:gd name="connsiteY14" fmla="*/ 515102 h 3502851"/>
              <a:gd name="connsiteX15" fmla="*/ 1219616 w 1768669"/>
              <a:gd name="connsiteY15" fmla="*/ 620274 h 3502851"/>
              <a:gd name="connsiteX16" fmla="*/ 1190418 w 1768669"/>
              <a:gd name="connsiteY16" fmla="*/ 641123 h 3502851"/>
              <a:gd name="connsiteX17" fmla="*/ 1129261 w 1768669"/>
              <a:gd name="connsiteY17" fmla="*/ 797494 h 3502851"/>
              <a:gd name="connsiteX18" fmla="*/ 1338063 w 1768669"/>
              <a:gd name="connsiteY18" fmla="*/ 1018636 h 3502851"/>
              <a:gd name="connsiteX19" fmla="*/ 1546865 w 1768669"/>
              <a:gd name="connsiteY19" fmla="*/ 797494 h 3502851"/>
              <a:gd name="connsiteX20" fmla="*/ 1485708 w 1768669"/>
              <a:gd name="connsiteY20" fmla="*/ 641123 h 3502851"/>
              <a:gd name="connsiteX21" fmla="*/ 1456509 w 1768669"/>
              <a:gd name="connsiteY21" fmla="*/ 620273 h 3502851"/>
              <a:gd name="connsiteX22" fmla="*/ 1482802 w 1768669"/>
              <a:gd name="connsiteY22" fmla="*/ 515102 h 3502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768669" h="3502851">
                <a:moveTo>
                  <a:pt x="1768669" y="515102"/>
                </a:moveTo>
                <a:lnTo>
                  <a:pt x="1768669" y="3208066"/>
                </a:lnTo>
                <a:cubicBezTo>
                  <a:pt x="1768669" y="3370871"/>
                  <a:pt x="1636690" y="3502851"/>
                  <a:pt x="1473885" y="3502851"/>
                </a:cubicBezTo>
                <a:lnTo>
                  <a:pt x="0" y="3502850"/>
                </a:lnTo>
                <a:lnTo>
                  <a:pt x="0" y="515102"/>
                </a:lnTo>
                <a:lnTo>
                  <a:pt x="445215" y="515102"/>
                </a:lnTo>
                <a:lnTo>
                  <a:pt x="474935" y="396226"/>
                </a:lnTo>
                <a:lnTo>
                  <a:pt x="448729" y="377513"/>
                </a:lnTo>
                <a:cubicBezTo>
                  <a:pt x="410943" y="337494"/>
                  <a:pt x="387572" y="282209"/>
                  <a:pt x="387572" y="221142"/>
                </a:cubicBezTo>
                <a:cubicBezTo>
                  <a:pt x="387572" y="99009"/>
                  <a:pt x="481056" y="0"/>
                  <a:pt x="596374" y="0"/>
                </a:cubicBezTo>
                <a:cubicBezTo>
                  <a:pt x="711692" y="0"/>
                  <a:pt x="805176" y="99009"/>
                  <a:pt x="805176" y="221142"/>
                </a:cubicBezTo>
                <a:cubicBezTo>
                  <a:pt x="805176" y="282209"/>
                  <a:pt x="781805" y="337494"/>
                  <a:pt x="744019" y="377513"/>
                </a:cubicBezTo>
                <a:lnTo>
                  <a:pt x="712286" y="400173"/>
                </a:lnTo>
                <a:lnTo>
                  <a:pt x="741018" y="515102"/>
                </a:lnTo>
                <a:lnTo>
                  <a:pt x="1193322" y="515102"/>
                </a:lnTo>
                <a:lnTo>
                  <a:pt x="1219616" y="620274"/>
                </a:lnTo>
                <a:lnTo>
                  <a:pt x="1190418" y="641123"/>
                </a:lnTo>
                <a:cubicBezTo>
                  <a:pt x="1152632" y="681142"/>
                  <a:pt x="1129261" y="736428"/>
                  <a:pt x="1129261" y="797494"/>
                </a:cubicBezTo>
                <a:cubicBezTo>
                  <a:pt x="1129261" y="919627"/>
                  <a:pt x="1222745" y="1018636"/>
                  <a:pt x="1338063" y="1018636"/>
                </a:cubicBezTo>
                <a:cubicBezTo>
                  <a:pt x="1453381" y="1018636"/>
                  <a:pt x="1546865" y="919627"/>
                  <a:pt x="1546865" y="797494"/>
                </a:cubicBezTo>
                <a:cubicBezTo>
                  <a:pt x="1546865" y="736428"/>
                  <a:pt x="1523494" y="681142"/>
                  <a:pt x="1485708" y="641123"/>
                </a:cubicBezTo>
                <a:lnTo>
                  <a:pt x="1456509" y="620273"/>
                </a:lnTo>
                <a:lnTo>
                  <a:pt x="1482802" y="515102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noAutofit/>
          </a:bodyPr>
          <a:lstStyle/>
          <a:p>
            <a:pPr algn="ctr"/>
            <a:r>
              <a:rPr lang="en-US" sz="3600" spc="600" dirty="0">
                <a:latin typeface="Fira Sans Condensed Medium" panose="020B0603050000020004" pitchFamily="34" charset="0"/>
              </a:rPr>
              <a:t>   er</a:t>
            </a:r>
            <a:endParaRPr lang="en-US" sz="4000" spc="600" dirty="0">
              <a:latin typeface="Fira Sans Condensed Medium" panose="020B0603050000020004" pitchFamily="34" charset="0"/>
            </a:endParaRPr>
          </a:p>
        </p:txBody>
      </p:sp>
      <p:sp>
        <p:nvSpPr>
          <p:cNvPr id="66" name="Freeform 65">
            <a:extLst>
              <a:ext uri="{FF2B5EF4-FFF2-40B4-BE49-F238E27FC236}">
                <a16:creationId xmlns:a16="http://schemas.microsoft.com/office/drawing/2014/main" id="{84AC1405-60BF-9060-BA6D-98CDE2D3C307}"/>
              </a:ext>
            </a:extLst>
          </p:cNvPr>
          <p:cNvSpPr/>
          <p:nvPr/>
        </p:nvSpPr>
        <p:spPr>
          <a:xfrm rot="5080990">
            <a:off x="3704525" y="2989938"/>
            <a:ext cx="1768668" cy="3387437"/>
          </a:xfrm>
          <a:custGeom>
            <a:avLst/>
            <a:gdLst>
              <a:gd name="connsiteX0" fmla="*/ 0 w 1768668"/>
              <a:gd name="connsiteY0" fmla="*/ 3092653 h 3387437"/>
              <a:gd name="connsiteX1" fmla="*/ 0 w 1768668"/>
              <a:gd name="connsiteY1" fmla="*/ 509254 h 3387437"/>
              <a:gd name="connsiteX2" fmla="*/ 284438 w 1768668"/>
              <a:gd name="connsiteY2" fmla="*/ 509254 h 3387437"/>
              <a:gd name="connsiteX3" fmla="*/ 312161 w 1768668"/>
              <a:gd name="connsiteY3" fmla="*/ 398363 h 3387437"/>
              <a:gd name="connsiteX4" fmla="*/ 282962 w 1768668"/>
              <a:gd name="connsiteY4" fmla="*/ 377513 h 3387437"/>
              <a:gd name="connsiteX5" fmla="*/ 221805 w 1768668"/>
              <a:gd name="connsiteY5" fmla="*/ 221142 h 3387437"/>
              <a:gd name="connsiteX6" fmla="*/ 430607 w 1768668"/>
              <a:gd name="connsiteY6" fmla="*/ 0 h 3387437"/>
              <a:gd name="connsiteX7" fmla="*/ 639409 w 1768668"/>
              <a:gd name="connsiteY7" fmla="*/ 221142 h 3387437"/>
              <a:gd name="connsiteX8" fmla="*/ 578252 w 1768668"/>
              <a:gd name="connsiteY8" fmla="*/ 377513 h 3387437"/>
              <a:gd name="connsiteX9" fmla="*/ 549054 w 1768668"/>
              <a:gd name="connsiteY9" fmla="*/ 398362 h 3387437"/>
              <a:gd name="connsiteX10" fmla="*/ 576777 w 1768668"/>
              <a:gd name="connsiteY10" fmla="*/ 509254 h 3387437"/>
              <a:gd name="connsiteX11" fmla="*/ 1023746 w 1768668"/>
              <a:gd name="connsiteY11" fmla="*/ 509254 h 3387437"/>
              <a:gd name="connsiteX12" fmla="*/ 1048307 w 1768668"/>
              <a:gd name="connsiteY12" fmla="*/ 630565 h 3387437"/>
              <a:gd name="connsiteX13" fmla="*/ 1024002 w 1768668"/>
              <a:gd name="connsiteY13" fmla="*/ 647920 h 3387437"/>
              <a:gd name="connsiteX14" fmla="*/ 962845 w 1768668"/>
              <a:gd name="connsiteY14" fmla="*/ 804291 h 3387437"/>
              <a:gd name="connsiteX15" fmla="*/ 1171648 w 1768668"/>
              <a:gd name="connsiteY15" fmla="*/ 1025433 h 3387437"/>
              <a:gd name="connsiteX16" fmla="*/ 1380450 w 1768668"/>
              <a:gd name="connsiteY16" fmla="*/ 804291 h 3387437"/>
              <a:gd name="connsiteX17" fmla="*/ 1319293 w 1768668"/>
              <a:gd name="connsiteY17" fmla="*/ 647920 h 3387437"/>
              <a:gd name="connsiteX18" fmla="*/ 1294987 w 1768668"/>
              <a:gd name="connsiteY18" fmla="*/ 630564 h 3387437"/>
              <a:gd name="connsiteX19" fmla="*/ 1319549 w 1768668"/>
              <a:gd name="connsiteY19" fmla="*/ 509254 h 3387437"/>
              <a:gd name="connsiteX20" fmla="*/ 1768668 w 1768668"/>
              <a:gd name="connsiteY20" fmla="*/ 509254 h 3387437"/>
              <a:gd name="connsiteX21" fmla="*/ 1768668 w 1768668"/>
              <a:gd name="connsiteY21" fmla="*/ 3387437 h 3387437"/>
              <a:gd name="connsiteX22" fmla="*/ 294784 w 1768668"/>
              <a:gd name="connsiteY22" fmla="*/ 3387437 h 3387437"/>
              <a:gd name="connsiteX23" fmla="*/ 0 w 1768668"/>
              <a:gd name="connsiteY23" fmla="*/ 3092653 h 338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768668" h="3387437">
                <a:moveTo>
                  <a:pt x="0" y="3092653"/>
                </a:moveTo>
                <a:lnTo>
                  <a:pt x="0" y="509254"/>
                </a:lnTo>
                <a:lnTo>
                  <a:pt x="284438" y="509254"/>
                </a:lnTo>
                <a:lnTo>
                  <a:pt x="312161" y="398363"/>
                </a:lnTo>
                <a:lnTo>
                  <a:pt x="282962" y="377513"/>
                </a:lnTo>
                <a:cubicBezTo>
                  <a:pt x="245176" y="337494"/>
                  <a:pt x="221805" y="282208"/>
                  <a:pt x="221805" y="221142"/>
                </a:cubicBezTo>
                <a:cubicBezTo>
                  <a:pt x="221805" y="99009"/>
                  <a:pt x="315289" y="0"/>
                  <a:pt x="430607" y="0"/>
                </a:cubicBezTo>
                <a:cubicBezTo>
                  <a:pt x="545925" y="0"/>
                  <a:pt x="639409" y="99009"/>
                  <a:pt x="639409" y="221142"/>
                </a:cubicBezTo>
                <a:cubicBezTo>
                  <a:pt x="639409" y="282208"/>
                  <a:pt x="616038" y="337494"/>
                  <a:pt x="578252" y="377513"/>
                </a:cubicBezTo>
                <a:lnTo>
                  <a:pt x="549054" y="398362"/>
                </a:lnTo>
                <a:lnTo>
                  <a:pt x="576777" y="509254"/>
                </a:lnTo>
                <a:lnTo>
                  <a:pt x="1023746" y="509254"/>
                </a:lnTo>
                <a:lnTo>
                  <a:pt x="1048307" y="630565"/>
                </a:lnTo>
                <a:lnTo>
                  <a:pt x="1024002" y="647920"/>
                </a:lnTo>
                <a:cubicBezTo>
                  <a:pt x="986216" y="687939"/>
                  <a:pt x="962845" y="743224"/>
                  <a:pt x="962845" y="804291"/>
                </a:cubicBezTo>
                <a:cubicBezTo>
                  <a:pt x="962845" y="926424"/>
                  <a:pt x="1056329" y="1025433"/>
                  <a:pt x="1171648" y="1025433"/>
                </a:cubicBezTo>
                <a:cubicBezTo>
                  <a:pt x="1286966" y="1025433"/>
                  <a:pt x="1380450" y="926424"/>
                  <a:pt x="1380450" y="804291"/>
                </a:cubicBezTo>
                <a:cubicBezTo>
                  <a:pt x="1380450" y="743224"/>
                  <a:pt x="1357080" y="687939"/>
                  <a:pt x="1319293" y="647920"/>
                </a:cubicBezTo>
                <a:lnTo>
                  <a:pt x="1294987" y="630564"/>
                </a:lnTo>
                <a:lnTo>
                  <a:pt x="1319549" y="509254"/>
                </a:lnTo>
                <a:lnTo>
                  <a:pt x="1768668" y="509254"/>
                </a:lnTo>
                <a:lnTo>
                  <a:pt x="1768668" y="3387437"/>
                </a:lnTo>
                <a:lnTo>
                  <a:pt x="294784" y="3387437"/>
                </a:lnTo>
                <a:cubicBezTo>
                  <a:pt x="131979" y="3387437"/>
                  <a:pt x="0" y="3255458"/>
                  <a:pt x="0" y="3092653"/>
                </a:cubicBezTo>
                <a:close/>
              </a:path>
            </a:pathLst>
          </a:cu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>
              <a:tabLst>
                <a:tab pos="681038" algn="l"/>
              </a:tabLst>
            </a:pPr>
            <a:r>
              <a:rPr lang="en-US" sz="3600" spc="600" dirty="0">
                <a:latin typeface="Fira Sans Condensed Medium" panose="020B0603050000020004" pitchFamily="34" charset="0"/>
              </a:rPr>
              <a:t>  	paint</a:t>
            </a:r>
            <a:endParaRPr lang="en-US" sz="2800" spc="600" dirty="0">
              <a:latin typeface="Fira Sans Condensed Medium" panose="020B06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80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5"/>
    </mc:Choice>
    <mc:Fallback>
      <p:transition spd="slow" advTm="925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C7334-CD7F-E1AB-0A2A-ADD6B293E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Introduction</a:t>
            </a:r>
            <a:endParaRPr lang="it-IT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B707CA-2DD3-D1D5-C35E-A188ED1F00DE}"/>
              </a:ext>
            </a:extLst>
          </p:cNvPr>
          <p:cNvSpPr txBox="1"/>
          <p:nvPr/>
        </p:nvSpPr>
        <p:spPr>
          <a:xfrm>
            <a:off x="838200" y="1551082"/>
            <a:ext cx="103441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 err="1">
                <a:solidFill>
                  <a:srgbClr val="FF7E79"/>
                </a:solidFill>
                <a:latin typeface="Fira Sans" panose="020B0503050000020004" pitchFamily="34" charset="0"/>
              </a:rPr>
              <a:t>morphological</a:t>
            </a:r>
            <a:r>
              <a:rPr lang="it-IT" sz="2800" b="1" dirty="0">
                <a:solidFill>
                  <a:srgbClr val="FF7E79"/>
                </a:solidFill>
                <a:latin typeface="Fira Sans" panose="020B0503050000020004" pitchFamily="34" charset="0"/>
              </a:rPr>
              <a:t> </a:t>
            </a:r>
            <a:r>
              <a:rPr lang="it-IT" sz="2800" b="1" dirty="0" err="1">
                <a:solidFill>
                  <a:srgbClr val="FF7E79"/>
                </a:solidFill>
                <a:latin typeface="Fira Sans" panose="020B0503050000020004" pitchFamily="34" charset="0"/>
              </a:rPr>
              <a:t>decomposition</a:t>
            </a:r>
            <a:r>
              <a:rPr lang="it-IT" sz="2800" b="1" dirty="0">
                <a:solidFill>
                  <a:srgbClr val="FF7E79"/>
                </a:solidFill>
                <a:latin typeface="Fira Sans" panose="020B0503050000020004" pitchFamily="34" charset="0"/>
              </a:rPr>
              <a:t>: </a:t>
            </a:r>
          </a:p>
          <a:p>
            <a:r>
              <a:rPr lang="it-IT" sz="2200" dirty="0">
                <a:latin typeface="Fira Sans" panose="020B0503050000020004" pitchFamily="34" charset="0"/>
              </a:rPr>
              <a:t>procedure </a:t>
            </a:r>
            <a:r>
              <a:rPr lang="it-IT" sz="2200" dirty="0" err="1">
                <a:latin typeface="Fira Sans" panose="020B0503050000020004" pitchFamily="34" charset="0"/>
              </a:rPr>
              <a:t>that</a:t>
            </a:r>
            <a:r>
              <a:rPr lang="it-IT" sz="2200" dirty="0">
                <a:latin typeface="Fira Sans" panose="020B0503050000020004" pitchFamily="34" charset="0"/>
              </a:rPr>
              <a:t> breaks words down </a:t>
            </a:r>
            <a:r>
              <a:rPr lang="it-IT" sz="2200" dirty="0" err="1">
                <a:latin typeface="Fira Sans" panose="020B0503050000020004" pitchFamily="34" charset="0"/>
              </a:rPr>
              <a:t>into</a:t>
            </a:r>
            <a:r>
              <a:rPr lang="it-IT" sz="2200" dirty="0">
                <a:latin typeface="Fira Sans" panose="020B0503050000020004" pitchFamily="34" charset="0"/>
              </a:rPr>
              <a:t> </a:t>
            </a:r>
            <a:r>
              <a:rPr lang="it-IT" sz="2200" dirty="0" err="1">
                <a:latin typeface="Fira Sans" panose="020B0503050000020004" pitchFamily="34" charset="0"/>
              </a:rPr>
              <a:t>smaller</a:t>
            </a:r>
            <a:r>
              <a:rPr lang="it-IT" sz="2200" dirty="0">
                <a:latin typeface="Fira Sans" panose="020B0503050000020004" pitchFamily="34" charset="0"/>
              </a:rPr>
              <a:t> </a:t>
            </a:r>
            <a:r>
              <a:rPr lang="it-IT" sz="2200" dirty="0" err="1">
                <a:latin typeface="Fira Sans" panose="020B0503050000020004" pitchFamily="34" charset="0"/>
              </a:rPr>
              <a:t>orthographic</a:t>
            </a:r>
            <a:r>
              <a:rPr lang="it-IT" sz="2200" dirty="0">
                <a:latin typeface="Fira Sans" panose="020B0503050000020004" pitchFamily="34" charset="0"/>
              </a:rPr>
              <a:t> </a:t>
            </a:r>
            <a:r>
              <a:rPr lang="it-IT" sz="2200" dirty="0" err="1">
                <a:latin typeface="Fira Sans" panose="020B0503050000020004" pitchFamily="34" charset="0"/>
              </a:rPr>
              <a:t>units</a:t>
            </a:r>
            <a:r>
              <a:rPr lang="it-IT" sz="2200" dirty="0">
                <a:latin typeface="Fira Sans" panose="020B0503050000020004" pitchFamily="34" charset="0"/>
              </a:rPr>
              <a:t> </a:t>
            </a:r>
          </a:p>
          <a:p>
            <a:r>
              <a:rPr lang="it-IT" sz="2200" dirty="0" err="1">
                <a:latin typeface="Fira Sans" panose="020B0503050000020004" pitchFamily="34" charset="0"/>
              </a:rPr>
              <a:t>that</a:t>
            </a:r>
            <a:r>
              <a:rPr lang="it-IT" sz="2200" dirty="0">
                <a:latin typeface="Fira Sans" panose="020B0503050000020004" pitchFamily="34" charset="0"/>
              </a:rPr>
              <a:t> </a:t>
            </a:r>
            <a:r>
              <a:rPr lang="it-IT" sz="2200" dirty="0" err="1">
                <a:latin typeface="Fira Sans" panose="020B0503050000020004" pitchFamily="34" charset="0"/>
              </a:rPr>
              <a:t>correspond</a:t>
            </a:r>
            <a:r>
              <a:rPr lang="it-IT" sz="2200" dirty="0">
                <a:latin typeface="Fira Sans" panose="020B0503050000020004" pitchFamily="34" charset="0"/>
              </a:rPr>
              <a:t> to the </a:t>
            </a:r>
            <a:r>
              <a:rPr lang="it-IT" sz="2200" dirty="0" err="1">
                <a:latin typeface="Fira Sans" panose="020B0503050000020004" pitchFamily="34" charset="0"/>
              </a:rPr>
              <a:t>realizations</a:t>
            </a:r>
            <a:r>
              <a:rPr lang="it-IT" sz="2200" dirty="0">
                <a:latin typeface="Fira Sans" panose="020B0503050000020004" pitchFamily="34" charset="0"/>
              </a:rPr>
              <a:t> of abstract </a:t>
            </a:r>
            <a:r>
              <a:rPr lang="it-IT" sz="2200" dirty="0" err="1">
                <a:latin typeface="Fira Sans" panose="020B0503050000020004" pitchFamily="34" charset="0"/>
              </a:rPr>
              <a:t>morphemes</a:t>
            </a:r>
            <a:endParaRPr lang="it-IT" sz="2200" dirty="0">
              <a:latin typeface="Fira Sans" panose="020B0503050000020004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45AE6653-2736-AE56-C488-849E9BB54626}"/>
              </a:ext>
            </a:extLst>
          </p:cNvPr>
          <p:cNvSpPr/>
          <p:nvPr/>
        </p:nvSpPr>
        <p:spPr>
          <a:xfrm rot="16496560">
            <a:off x="6772168" y="2926704"/>
            <a:ext cx="1768669" cy="3502851"/>
          </a:xfrm>
          <a:custGeom>
            <a:avLst/>
            <a:gdLst>
              <a:gd name="connsiteX0" fmla="*/ 1768669 w 1768669"/>
              <a:gd name="connsiteY0" fmla="*/ 515102 h 3502851"/>
              <a:gd name="connsiteX1" fmla="*/ 1768669 w 1768669"/>
              <a:gd name="connsiteY1" fmla="*/ 3208066 h 3502851"/>
              <a:gd name="connsiteX2" fmla="*/ 1473885 w 1768669"/>
              <a:gd name="connsiteY2" fmla="*/ 3502851 h 3502851"/>
              <a:gd name="connsiteX3" fmla="*/ 0 w 1768669"/>
              <a:gd name="connsiteY3" fmla="*/ 3502850 h 3502851"/>
              <a:gd name="connsiteX4" fmla="*/ 0 w 1768669"/>
              <a:gd name="connsiteY4" fmla="*/ 515102 h 3502851"/>
              <a:gd name="connsiteX5" fmla="*/ 445215 w 1768669"/>
              <a:gd name="connsiteY5" fmla="*/ 515102 h 3502851"/>
              <a:gd name="connsiteX6" fmla="*/ 474935 w 1768669"/>
              <a:gd name="connsiteY6" fmla="*/ 396226 h 3502851"/>
              <a:gd name="connsiteX7" fmla="*/ 448729 w 1768669"/>
              <a:gd name="connsiteY7" fmla="*/ 377513 h 3502851"/>
              <a:gd name="connsiteX8" fmla="*/ 387572 w 1768669"/>
              <a:gd name="connsiteY8" fmla="*/ 221142 h 3502851"/>
              <a:gd name="connsiteX9" fmla="*/ 596374 w 1768669"/>
              <a:gd name="connsiteY9" fmla="*/ 0 h 3502851"/>
              <a:gd name="connsiteX10" fmla="*/ 805176 w 1768669"/>
              <a:gd name="connsiteY10" fmla="*/ 221142 h 3502851"/>
              <a:gd name="connsiteX11" fmla="*/ 744019 w 1768669"/>
              <a:gd name="connsiteY11" fmla="*/ 377513 h 3502851"/>
              <a:gd name="connsiteX12" fmla="*/ 712286 w 1768669"/>
              <a:gd name="connsiteY12" fmla="*/ 400173 h 3502851"/>
              <a:gd name="connsiteX13" fmla="*/ 741018 w 1768669"/>
              <a:gd name="connsiteY13" fmla="*/ 515102 h 3502851"/>
              <a:gd name="connsiteX14" fmla="*/ 1193322 w 1768669"/>
              <a:gd name="connsiteY14" fmla="*/ 515102 h 3502851"/>
              <a:gd name="connsiteX15" fmla="*/ 1219616 w 1768669"/>
              <a:gd name="connsiteY15" fmla="*/ 620274 h 3502851"/>
              <a:gd name="connsiteX16" fmla="*/ 1190418 w 1768669"/>
              <a:gd name="connsiteY16" fmla="*/ 641123 h 3502851"/>
              <a:gd name="connsiteX17" fmla="*/ 1129261 w 1768669"/>
              <a:gd name="connsiteY17" fmla="*/ 797494 h 3502851"/>
              <a:gd name="connsiteX18" fmla="*/ 1338063 w 1768669"/>
              <a:gd name="connsiteY18" fmla="*/ 1018636 h 3502851"/>
              <a:gd name="connsiteX19" fmla="*/ 1546865 w 1768669"/>
              <a:gd name="connsiteY19" fmla="*/ 797494 h 3502851"/>
              <a:gd name="connsiteX20" fmla="*/ 1485708 w 1768669"/>
              <a:gd name="connsiteY20" fmla="*/ 641123 h 3502851"/>
              <a:gd name="connsiteX21" fmla="*/ 1456509 w 1768669"/>
              <a:gd name="connsiteY21" fmla="*/ 620273 h 3502851"/>
              <a:gd name="connsiteX22" fmla="*/ 1482802 w 1768669"/>
              <a:gd name="connsiteY22" fmla="*/ 515102 h 3502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768669" h="3502851">
                <a:moveTo>
                  <a:pt x="1768669" y="515102"/>
                </a:moveTo>
                <a:lnTo>
                  <a:pt x="1768669" y="3208066"/>
                </a:lnTo>
                <a:cubicBezTo>
                  <a:pt x="1768669" y="3370871"/>
                  <a:pt x="1636690" y="3502851"/>
                  <a:pt x="1473885" y="3502851"/>
                </a:cubicBezTo>
                <a:lnTo>
                  <a:pt x="0" y="3502850"/>
                </a:lnTo>
                <a:lnTo>
                  <a:pt x="0" y="515102"/>
                </a:lnTo>
                <a:lnTo>
                  <a:pt x="445215" y="515102"/>
                </a:lnTo>
                <a:lnTo>
                  <a:pt x="474935" y="396226"/>
                </a:lnTo>
                <a:lnTo>
                  <a:pt x="448729" y="377513"/>
                </a:lnTo>
                <a:cubicBezTo>
                  <a:pt x="410943" y="337494"/>
                  <a:pt x="387572" y="282209"/>
                  <a:pt x="387572" y="221142"/>
                </a:cubicBezTo>
                <a:cubicBezTo>
                  <a:pt x="387572" y="99009"/>
                  <a:pt x="481056" y="0"/>
                  <a:pt x="596374" y="0"/>
                </a:cubicBezTo>
                <a:cubicBezTo>
                  <a:pt x="711692" y="0"/>
                  <a:pt x="805176" y="99009"/>
                  <a:pt x="805176" y="221142"/>
                </a:cubicBezTo>
                <a:cubicBezTo>
                  <a:pt x="805176" y="282209"/>
                  <a:pt x="781805" y="337494"/>
                  <a:pt x="744019" y="377513"/>
                </a:cubicBezTo>
                <a:lnTo>
                  <a:pt x="712286" y="400173"/>
                </a:lnTo>
                <a:lnTo>
                  <a:pt x="741018" y="515102"/>
                </a:lnTo>
                <a:lnTo>
                  <a:pt x="1193322" y="515102"/>
                </a:lnTo>
                <a:lnTo>
                  <a:pt x="1219616" y="620274"/>
                </a:lnTo>
                <a:lnTo>
                  <a:pt x="1190418" y="641123"/>
                </a:lnTo>
                <a:cubicBezTo>
                  <a:pt x="1152632" y="681142"/>
                  <a:pt x="1129261" y="736428"/>
                  <a:pt x="1129261" y="797494"/>
                </a:cubicBezTo>
                <a:cubicBezTo>
                  <a:pt x="1129261" y="919627"/>
                  <a:pt x="1222745" y="1018636"/>
                  <a:pt x="1338063" y="1018636"/>
                </a:cubicBezTo>
                <a:cubicBezTo>
                  <a:pt x="1453381" y="1018636"/>
                  <a:pt x="1546865" y="919627"/>
                  <a:pt x="1546865" y="797494"/>
                </a:cubicBezTo>
                <a:cubicBezTo>
                  <a:pt x="1546865" y="736428"/>
                  <a:pt x="1523494" y="681142"/>
                  <a:pt x="1485708" y="641123"/>
                </a:cubicBezTo>
                <a:lnTo>
                  <a:pt x="1456509" y="620273"/>
                </a:lnTo>
                <a:lnTo>
                  <a:pt x="1482802" y="515102"/>
                </a:lnTo>
                <a:close/>
              </a:path>
            </a:pathLst>
          </a:cu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wrap="square" rtlCol="0" anchor="ctr">
            <a:noAutofit/>
          </a:bodyPr>
          <a:lstStyle/>
          <a:p>
            <a:pPr algn="ctr"/>
            <a:r>
              <a:rPr lang="en-US" sz="3600" spc="600" dirty="0">
                <a:latin typeface="Fira Sans Condensed Medium" panose="020B0603050000020004" pitchFamily="34" charset="0"/>
              </a:rPr>
              <a:t>   er</a:t>
            </a:r>
            <a:endParaRPr lang="en-US" sz="4000" spc="600" dirty="0">
              <a:latin typeface="Fira Sans Condensed Medium" panose="020B0603050000020004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6C1D2543-430C-CA69-28FF-C175D3052499}"/>
              </a:ext>
            </a:extLst>
          </p:cNvPr>
          <p:cNvSpPr/>
          <p:nvPr/>
        </p:nvSpPr>
        <p:spPr>
          <a:xfrm rot="5080990">
            <a:off x="3704525" y="2989938"/>
            <a:ext cx="1768668" cy="3387437"/>
          </a:xfrm>
          <a:custGeom>
            <a:avLst/>
            <a:gdLst>
              <a:gd name="connsiteX0" fmla="*/ 0 w 1768668"/>
              <a:gd name="connsiteY0" fmla="*/ 3092653 h 3387437"/>
              <a:gd name="connsiteX1" fmla="*/ 0 w 1768668"/>
              <a:gd name="connsiteY1" fmla="*/ 509254 h 3387437"/>
              <a:gd name="connsiteX2" fmla="*/ 284438 w 1768668"/>
              <a:gd name="connsiteY2" fmla="*/ 509254 h 3387437"/>
              <a:gd name="connsiteX3" fmla="*/ 312161 w 1768668"/>
              <a:gd name="connsiteY3" fmla="*/ 398363 h 3387437"/>
              <a:gd name="connsiteX4" fmla="*/ 282962 w 1768668"/>
              <a:gd name="connsiteY4" fmla="*/ 377513 h 3387437"/>
              <a:gd name="connsiteX5" fmla="*/ 221805 w 1768668"/>
              <a:gd name="connsiteY5" fmla="*/ 221142 h 3387437"/>
              <a:gd name="connsiteX6" fmla="*/ 430607 w 1768668"/>
              <a:gd name="connsiteY6" fmla="*/ 0 h 3387437"/>
              <a:gd name="connsiteX7" fmla="*/ 639409 w 1768668"/>
              <a:gd name="connsiteY7" fmla="*/ 221142 h 3387437"/>
              <a:gd name="connsiteX8" fmla="*/ 578252 w 1768668"/>
              <a:gd name="connsiteY8" fmla="*/ 377513 h 3387437"/>
              <a:gd name="connsiteX9" fmla="*/ 549054 w 1768668"/>
              <a:gd name="connsiteY9" fmla="*/ 398362 h 3387437"/>
              <a:gd name="connsiteX10" fmla="*/ 576777 w 1768668"/>
              <a:gd name="connsiteY10" fmla="*/ 509254 h 3387437"/>
              <a:gd name="connsiteX11" fmla="*/ 1023746 w 1768668"/>
              <a:gd name="connsiteY11" fmla="*/ 509254 h 3387437"/>
              <a:gd name="connsiteX12" fmla="*/ 1048307 w 1768668"/>
              <a:gd name="connsiteY12" fmla="*/ 630565 h 3387437"/>
              <a:gd name="connsiteX13" fmla="*/ 1024002 w 1768668"/>
              <a:gd name="connsiteY13" fmla="*/ 647920 h 3387437"/>
              <a:gd name="connsiteX14" fmla="*/ 962845 w 1768668"/>
              <a:gd name="connsiteY14" fmla="*/ 804291 h 3387437"/>
              <a:gd name="connsiteX15" fmla="*/ 1171648 w 1768668"/>
              <a:gd name="connsiteY15" fmla="*/ 1025433 h 3387437"/>
              <a:gd name="connsiteX16" fmla="*/ 1380450 w 1768668"/>
              <a:gd name="connsiteY16" fmla="*/ 804291 h 3387437"/>
              <a:gd name="connsiteX17" fmla="*/ 1319293 w 1768668"/>
              <a:gd name="connsiteY17" fmla="*/ 647920 h 3387437"/>
              <a:gd name="connsiteX18" fmla="*/ 1294987 w 1768668"/>
              <a:gd name="connsiteY18" fmla="*/ 630564 h 3387437"/>
              <a:gd name="connsiteX19" fmla="*/ 1319549 w 1768668"/>
              <a:gd name="connsiteY19" fmla="*/ 509254 h 3387437"/>
              <a:gd name="connsiteX20" fmla="*/ 1768668 w 1768668"/>
              <a:gd name="connsiteY20" fmla="*/ 509254 h 3387437"/>
              <a:gd name="connsiteX21" fmla="*/ 1768668 w 1768668"/>
              <a:gd name="connsiteY21" fmla="*/ 3387437 h 3387437"/>
              <a:gd name="connsiteX22" fmla="*/ 294784 w 1768668"/>
              <a:gd name="connsiteY22" fmla="*/ 3387437 h 3387437"/>
              <a:gd name="connsiteX23" fmla="*/ 0 w 1768668"/>
              <a:gd name="connsiteY23" fmla="*/ 3092653 h 3387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1768668" h="3387437">
                <a:moveTo>
                  <a:pt x="0" y="3092653"/>
                </a:moveTo>
                <a:lnTo>
                  <a:pt x="0" y="509254"/>
                </a:lnTo>
                <a:lnTo>
                  <a:pt x="284438" y="509254"/>
                </a:lnTo>
                <a:lnTo>
                  <a:pt x="312161" y="398363"/>
                </a:lnTo>
                <a:lnTo>
                  <a:pt x="282962" y="377513"/>
                </a:lnTo>
                <a:cubicBezTo>
                  <a:pt x="245176" y="337494"/>
                  <a:pt x="221805" y="282208"/>
                  <a:pt x="221805" y="221142"/>
                </a:cubicBezTo>
                <a:cubicBezTo>
                  <a:pt x="221805" y="99009"/>
                  <a:pt x="315289" y="0"/>
                  <a:pt x="430607" y="0"/>
                </a:cubicBezTo>
                <a:cubicBezTo>
                  <a:pt x="545925" y="0"/>
                  <a:pt x="639409" y="99009"/>
                  <a:pt x="639409" y="221142"/>
                </a:cubicBezTo>
                <a:cubicBezTo>
                  <a:pt x="639409" y="282208"/>
                  <a:pt x="616038" y="337494"/>
                  <a:pt x="578252" y="377513"/>
                </a:cubicBezTo>
                <a:lnTo>
                  <a:pt x="549054" y="398362"/>
                </a:lnTo>
                <a:lnTo>
                  <a:pt x="576777" y="509254"/>
                </a:lnTo>
                <a:lnTo>
                  <a:pt x="1023746" y="509254"/>
                </a:lnTo>
                <a:lnTo>
                  <a:pt x="1048307" y="630565"/>
                </a:lnTo>
                <a:lnTo>
                  <a:pt x="1024002" y="647920"/>
                </a:lnTo>
                <a:cubicBezTo>
                  <a:pt x="986216" y="687939"/>
                  <a:pt x="962845" y="743224"/>
                  <a:pt x="962845" y="804291"/>
                </a:cubicBezTo>
                <a:cubicBezTo>
                  <a:pt x="962845" y="926424"/>
                  <a:pt x="1056329" y="1025433"/>
                  <a:pt x="1171648" y="1025433"/>
                </a:cubicBezTo>
                <a:cubicBezTo>
                  <a:pt x="1286966" y="1025433"/>
                  <a:pt x="1380450" y="926424"/>
                  <a:pt x="1380450" y="804291"/>
                </a:cubicBezTo>
                <a:cubicBezTo>
                  <a:pt x="1380450" y="743224"/>
                  <a:pt x="1357080" y="687939"/>
                  <a:pt x="1319293" y="647920"/>
                </a:cubicBezTo>
                <a:lnTo>
                  <a:pt x="1294987" y="630564"/>
                </a:lnTo>
                <a:lnTo>
                  <a:pt x="1319549" y="509254"/>
                </a:lnTo>
                <a:lnTo>
                  <a:pt x="1768668" y="509254"/>
                </a:lnTo>
                <a:lnTo>
                  <a:pt x="1768668" y="3387437"/>
                </a:lnTo>
                <a:lnTo>
                  <a:pt x="294784" y="3387437"/>
                </a:lnTo>
                <a:cubicBezTo>
                  <a:pt x="131979" y="3387437"/>
                  <a:pt x="0" y="3255458"/>
                  <a:pt x="0" y="3092653"/>
                </a:cubicBezTo>
                <a:close/>
              </a:path>
            </a:pathLst>
          </a:cu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>
              <a:tabLst>
                <a:tab pos="681038" algn="l"/>
              </a:tabLst>
            </a:pPr>
            <a:r>
              <a:rPr lang="en-US" sz="3600" spc="600" dirty="0">
                <a:latin typeface="Fira Sans Condensed Medium" panose="020B0603050000020004" pitchFamily="34" charset="0"/>
              </a:rPr>
              <a:t>  	paint</a:t>
            </a:r>
            <a:endParaRPr lang="en-US" sz="2800" spc="600" dirty="0">
              <a:latin typeface="Fira Sans Condensed Medium" panose="020B06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7634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25"/>
    </mc:Choice>
    <mc:Fallback>
      <p:transition spd="slow" advTm="5425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03ED49-DB9C-72B4-E873-5C45501C0C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590E1C9C-658C-62F5-53C1-D7EC000960FE}"/>
              </a:ext>
            </a:extLst>
          </p:cNvPr>
          <p:cNvGrpSpPr/>
          <p:nvPr/>
        </p:nvGrpSpPr>
        <p:grpSpPr>
          <a:xfrm>
            <a:off x="2032370" y="3023817"/>
            <a:ext cx="7954386" cy="3521807"/>
            <a:chOff x="2032370" y="3023817"/>
            <a:chExt cx="7954386" cy="352180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081463E3-EA67-AA7E-ABE6-8B620FFE80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032370" y="3023817"/>
              <a:ext cx="5636618" cy="352180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0DBBC00-A187-208C-1C33-5DDABAD4A84F}"/>
                </a:ext>
              </a:extLst>
            </p:cNvPr>
            <p:cNvSpPr txBox="1"/>
            <p:nvPr/>
          </p:nvSpPr>
          <p:spPr>
            <a:xfrm>
              <a:off x="4466797" y="4538709"/>
              <a:ext cx="12744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Fira Sans Condensed Medium" panose="020B0603050000020004" pitchFamily="34" charset="0"/>
                </a:rPr>
                <a:t>painter</a:t>
              </a:r>
              <a:endParaRPr lang="en-AE" dirty="0">
                <a:latin typeface="Fira Sans Condensed Medium" panose="020B0603050000020004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9B485E2-68D9-55BF-A1B8-CDB1A094E80D}"/>
                </a:ext>
              </a:extLst>
            </p:cNvPr>
            <p:cNvSpPr txBox="1"/>
            <p:nvPr/>
          </p:nvSpPr>
          <p:spPr>
            <a:xfrm>
              <a:off x="5969227" y="4902170"/>
              <a:ext cx="114409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latin typeface="Fira Sans Condensed Medium" panose="020B0603050000020004" pitchFamily="34" charset="0"/>
                </a:rPr>
                <a:t>PAINT</a:t>
              </a:r>
              <a:endParaRPr lang="en-AE" sz="1400" dirty="0">
                <a:latin typeface="Fira Sans Condensed Medium" panose="020B0603050000020004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A71973E-03DB-E841-B630-8A958599562B}"/>
                </a:ext>
              </a:extLst>
            </p:cNvPr>
            <p:cNvSpPr/>
            <p:nvPr/>
          </p:nvSpPr>
          <p:spPr>
            <a:xfrm>
              <a:off x="4930043" y="3500445"/>
              <a:ext cx="652734" cy="416344"/>
            </a:xfrm>
            <a:custGeom>
              <a:avLst/>
              <a:gdLst>
                <a:gd name="csX0" fmla="*/ 0 w 652734"/>
                <a:gd name="csY0" fmla="*/ 208172 h 416344"/>
                <a:gd name="csX1" fmla="*/ 326367 w 652734"/>
                <a:gd name="csY1" fmla="*/ 0 h 416344"/>
                <a:gd name="csX2" fmla="*/ 652734 w 652734"/>
                <a:gd name="csY2" fmla="*/ 208172 h 416344"/>
                <a:gd name="csX3" fmla="*/ 326367 w 652734"/>
                <a:gd name="csY3" fmla="*/ 416344 h 416344"/>
                <a:gd name="csX4" fmla="*/ 0 w 652734"/>
                <a:gd name="csY4" fmla="*/ 208172 h 41634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652734" h="416344" extrusionOk="0">
                  <a:moveTo>
                    <a:pt x="0" y="208172"/>
                  </a:moveTo>
                  <a:cubicBezTo>
                    <a:pt x="-3507" y="91039"/>
                    <a:pt x="123164" y="8616"/>
                    <a:pt x="326367" y="0"/>
                  </a:cubicBezTo>
                  <a:cubicBezTo>
                    <a:pt x="518101" y="2418"/>
                    <a:pt x="646105" y="93413"/>
                    <a:pt x="652734" y="208172"/>
                  </a:cubicBezTo>
                  <a:cubicBezTo>
                    <a:pt x="630685" y="344674"/>
                    <a:pt x="499607" y="455079"/>
                    <a:pt x="326367" y="416344"/>
                  </a:cubicBezTo>
                  <a:cubicBezTo>
                    <a:pt x="126696" y="405717"/>
                    <a:pt x="11794" y="328777"/>
                    <a:pt x="0" y="208172"/>
                  </a:cubicBezTo>
                  <a:close/>
                </a:path>
              </a:pathLst>
            </a:custGeom>
            <a:noFill/>
            <a:ln w="31750">
              <a:solidFill>
                <a:schemeClr val="accent4">
                  <a:lumMod val="60000"/>
                  <a:lumOff val="40000"/>
                </a:schemeClr>
              </a:solidFill>
              <a:extLst>
                <a:ext uri="{C807C97D-BFC1-408E-A445-0C87EB9F89A2}">
                  <ask:lineSketchStyleProps xmlns:ask="http://schemas.microsoft.com/office/drawing/2018/sketchyshapes" sd="1219033472">
                    <a:prstGeom prst="ellipse">
                      <a:avLst/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Fira Sans Condensed Medium" panose="020B0603050000020004" pitchFamily="34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3A27C8C-8CA9-3641-9448-CAF1662AB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7129" b="98438" l="5794" r="89974">
                          <a14:foregroundMark x1="57422" y1="8496" x2="69271" y2="7129"/>
                          <a14:foregroundMark x1="5273" y1="85059" x2="17904" y2="65527"/>
                          <a14:foregroundMark x1="17904" y1="65527" x2="38281" y2="64258"/>
                          <a14:foregroundMark x1="38281" y1="64258" x2="76628" y2="69922"/>
                          <a14:foregroundMark x1="76628" y1="69922" x2="78581" y2="96973"/>
                          <a14:foregroundMark x1="78581" y1="96973" x2="76628" y2="98438"/>
                          <a14:foregroundMark x1="5794" y1="86133" x2="5794" y2="86133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341322" y="4558590"/>
              <a:ext cx="2645434" cy="1763623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F4C6F6A-4121-07F5-1999-83E04113C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Introduction</a:t>
            </a:r>
            <a:endParaRPr lang="it-IT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C0F9221-E3B9-9047-38FB-D1C5A437872A}"/>
              </a:ext>
            </a:extLst>
          </p:cNvPr>
          <p:cNvSpPr txBox="1">
            <a:spLocks/>
          </p:cNvSpPr>
          <p:nvPr/>
        </p:nvSpPr>
        <p:spPr>
          <a:xfrm>
            <a:off x="219120" y="1112544"/>
            <a:ext cx="3431169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t-IT" sz="2400" dirty="0" err="1">
                <a:latin typeface="Fira Sans Condensed Light" panose="020B0403050000020004" pitchFamily="34" charset="0"/>
              </a:rPr>
              <a:t>masked</a:t>
            </a:r>
            <a:r>
              <a:rPr lang="it-IT" sz="2400" dirty="0">
                <a:latin typeface="Fira Sans Condensed Light" panose="020B0403050000020004" pitchFamily="34" charset="0"/>
              </a:rPr>
              <a:t> priming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F8E748C-AAB3-4FE2-3A78-382928E46660}"/>
              </a:ext>
            </a:extLst>
          </p:cNvPr>
          <p:cNvSpPr txBox="1"/>
          <p:nvPr/>
        </p:nvSpPr>
        <p:spPr>
          <a:xfrm>
            <a:off x="838200" y="1678831"/>
            <a:ext cx="106709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Fira Sans" panose="020B0503050000020004" pitchFamily="34" charset="0"/>
              </a:rPr>
              <a:t>In the masked priming design, the brief prime presentation (33-60 </a:t>
            </a:r>
            <a:r>
              <a:rPr lang="en-US" sz="2000" dirty="0" err="1">
                <a:latin typeface="Fira Sans" panose="020B0503050000020004" pitchFamily="34" charset="0"/>
              </a:rPr>
              <a:t>ms</a:t>
            </a:r>
            <a:r>
              <a:rPr lang="en-US" sz="2000" dirty="0">
                <a:latin typeface="Fira Sans" panose="020B0503050000020004" pitchFamily="34" charset="0"/>
              </a:rPr>
              <a:t>) prevents it from being consciously perceived, thus probing into early stages of word processing.</a:t>
            </a:r>
          </a:p>
        </p:txBody>
      </p:sp>
    </p:spTree>
    <p:extLst>
      <p:ext uri="{BB962C8B-B14F-4D97-AF65-F5344CB8AC3E}">
        <p14:creationId xmlns:p14="http://schemas.microsoft.com/office/powerpoint/2010/main" val="1513755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645"/>
    </mc:Choice>
    <mc:Fallback>
      <p:transition spd="slow" advTm="29645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A0D90-A40F-CB27-37C4-BA7E302F5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16899-B690-FE8C-6BCB-0F3692549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Introduction</a:t>
            </a:r>
            <a:endParaRPr lang="it-IT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F573EC5-009A-0B5A-4189-A5A48C5888B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5639792"/>
              </p:ext>
            </p:extLst>
          </p:nvPr>
        </p:nvGraphicFramePr>
        <p:xfrm>
          <a:off x="1443000" y="1680779"/>
          <a:ext cx="8990726" cy="4743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AF7E5F8C-4142-19D1-D03C-8E079DBCC5B5}"/>
              </a:ext>
            </a:extLst>
          </p:cNvPr>
          <p:cNvSpPr txBox="1">
            <a:spLocks/>
          </p:cNvSpPr>
          <p:nvPr/>
        </p:nvSpPr>
        <p:spPr>
          <a:xfrm>
            <a:off x="291087" y="1107786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t-IT" sz="2400" dirty="0" err="1">
                <a:latin typeface="Fira Sans Condensed Light" panose="020B0403050000020004" pitchFamily="34" charset="0"/>
              </a:rPr>
              <a:t>Rastle</a:t>
            </a:r>
            <a:r>
              <a:rPr lang="it-IT" sz="2400" dirty="0">
                <a:latin typeface="Fira Sans Condensed Light" panose="020B0403050000020004" pitchFamily="34" charset="0"/>
              </a:rPr>
              <a:t> et al. 2004 – ’</a:t>
            </a:r>
            <a:r>
              <a:rPr lang="it-IT" sz="2400" dirty="0" err="1">
                <a:latin typeface="Fira Sans Condensed Light" panose="020B0403050000020004" pitchFamily="34" charset="0"/>
              </a:rPr>
              <a:t>morpho-orthography</a:t>
            </a:r>
            <a:r>
              <a:rPr lang="it-IT" sz="2400" dirty="0">
                <a:latin typeface="Fira Sans Condensed Light" panose="020B0403050000020004" pitchFamily="34" charset="0"/>
              </a:rPr>
              <a:t>’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0C28A9-39C1-B421-4AC5-42A98907895D}"/>
              </a:ext>
            </a:extLst>
          </p:cNvPr>
          <p:cNvSpPr txBox="1"/>
          <p:nvPr/>
        </p:nvSpPr>
        <p:spPr>
          <a:xfrm>
            <a:off x="3827958" y="1672978"/>
            <a:ext cx="17294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Fira Sans Condensed Light" panose="020B0403050000020004" pitchFamily="34" charset="0"/>
              </a:rPr>
              <a:t>“transparent”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38C843-6C48-9ABC-C1BE-58ECC7FAE8F5}"/>
              </a:ext>
            </a:extLst>
          </p:cNvPr>
          <p:cNvSpPr txBox="1"/>
          <p:nvPr/>
        </p:nvSpPr>
        <p:spPr>
          <a:xfrm>
            <a:off x="6681948" y="2294299"/>
            <a:ext cx="15339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Fira Sans Condensed Light" panose="020B0403050000020004" pitchFamily="34" charset="0"/>
              </a:rPr>
              <a:t>“opaque”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590E75-B720-1996-D971-F64B57184BA9}"/>
              </a:ext>
            </a:extLst>
          </p:cNvPr>
          <p:cNvSpPr txBox="1"/>
          <p:nvPr/>
        </p:nvSpPr>
        <p:spPr>
          <a:xfrm>
            <a:off x="9343732" y="4898339"/>
            <a:ext cx="8183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Fira Sans Condensed Light" panose="020B0403050000020004" pitchFamily="34" charset="0"/>
              </a:rPr>
              <a:t>form</a:t>
            </a:r>
          </a:p>
        </p:txBody>
      </p:sp>
      <p:cxnSp>
        <p:nvCxnSpPr>
          <p:cNvPr id="15" name="Curved Connector 14">
            <a:extLst>
              <a:ext uri="{FF2B5EF4-FFF2-40B4-BE49-F238E27FC236}">
                <a16:creationId xmlns:a16="http://schemas.microsoft.com/office/drawing/2014/main" id="{A9049797-DC12-E1A9-995A-137279619621}"/>
              </a:ext>
            </a:extLst>
          </p:cNvPr>
          <p:cNvCxnSpPr>
            <a:cxnSpLocks/>
          </p:cNvCxnSpPr>
          <p:nvPr/>
        </p:nvCxnSpPr>
        <p:spPr>
          <a:xfrm flipV="1">
            <a:off x="3369366" y="1823460"/>
            <a:ext cx="467138" cy="88451"/>
          </a:xfrm>
          <a:prstGeom prst="curvedConnector3">
            <a:avLst>
              <a:gd name="adj1" fmla="val -1170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>
            <a:extLst>
              <a:ext uri="{FF2B5EF4-FFF2-40B4-BE49-F238E27FC236}">
                <a16:creationId xmlns:a16="http://schemas.microsoft.com/office/drawing/2014/main" id="{75F9E1CC-A810-7340-4DE0-B12D1B9D6A33}"/>
              </a:ext>
            </a:extLst>
          </p:cNvPr>
          <p:cNvCxnSpPr>
            <a:cxnSpLocks/>
          </p:cNvCxnSpPr>
          <p:nvPr/>
        </p:nvCxnSpPr>
        <p:spPr>
          <a:xfrm flipV="1">
            <a:off x="6214810" y="2478965"/>
            <a:ext cx="467138" cy="88451"/>
          </a:xfrm>
          <a:prstGeom prst="curvedConnector3">
            <a:avLst>
              <a:gd name="adj1" fmla="val -1170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>
            <a:extLst>
              <a:ext uri="{FF2B5EF4-FFF2-40B4-BE49-F238E27FC236}">
                <a16:creationId xmlns:a16="http://schemas.microsoft.com/office/drawing/2014/main" id="{B0B5A3A4-6206-9DF0-DAA6-4DA4AC5B4337}"/>
              </a:ext>
            </a:extLst>
          </p:cNvPr>
          <p:cNvCxnSpPr>
            <a:cxnSpLocks/>
          </p:cNvCxnSpPr>
          <p:nvPr/>
        </p:nvCxnSpPr>
        <p:spPr>
          <a:xfrm flipV="1">
            <a:off x="8893686" y="5074459"/>
            <a:ext cx="467138" cy="88451"/>
          </a:xfrm>
          <a:prstGeom prst="curvedConnector3">
            <a:avLst>
              <a:gd name="adj1" fmla="val -1170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9834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839"/>
    </mc:Choice>
    <mc:Fallback>
      <p:transition spd="slow" advTm="41839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2A71E-FA93-128D-BBF6-9D36C9140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47F7B6FB-7E80-47DE-3ACE-42AD291214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0904314"/>
              </p:ext>
            </p:extLst>
          </p:nvPr>
        </p:nvGraphicFramePr>
        <p:xfrm>
          <a:off x="838200" y="1888799"/>
          <a:ext cx="5017847" cy="3815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8144F01-0961-50F1-95F0-7C91EC770B8B}"/>
              </a:ext>
            </a:extLst>
          </p:cNvPr>
          <p:cNvSpPr txBox="1"/>
          <p:nvPr/>
        </p:nvSpPr>
        <p:spPr>
          <a:xfrm>
            <a:off x="6335955" y="3405816"/>
            <a:ext cx="56623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Fira Sans" panose="020B0503050000020004" pitchFamily="34" charset="0"/>
              </a:rPr>
              <a:t>Dissociation of the </a:t>
            </a:r>
            <a:r>
              <a:rPr lang="en-US" sz="2400" dirty="0">
                <a:solidFill>
                  <a:schemeClr val="accent6"/>
                </a:solidFill>
                <a:latin typeface="Fira Sans" panose="020B0503050000020004" pitchFamily="34" charset="0"/>
              </a:rPr>
              <a:t>morphological level </a:t>
            </a:r>
            <a:r>
              <a:rPr lang="en-US" sz="2400" dirty="0">
                <a:latin typeface="Fira Sans" panose="020B0503050000020004" pitchFamily="34" charset="0"/>
              </a:rPr>
              <a:t>from the pure </a:t>
            </a:r>
            <a:r>
              <a:rPr lang="en-US" sz="2400" dirty="0">
                <a:solidFill>
                  <a:srgbClr val="BF9000"/>
                </a:solidFill>
                <a:latin typeface="Fira Sans" panose="020B0503050000020004" pitchFamily="34" charset="0"/>
              </a:rPr>
              <a:t>orthographic level </a:t>
            </a:r>
            <a:r>
              <a:rPr lang="en-US" sz="2400" dirty="0">
                <a:latin typeface="Fira Sans" panose="020B0503050000020004" pitchFamily="34" charset="0"/>
              </a:rPr>
              <a:t>of analysis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3C1BD4-819E-CCFB-21A9-31B95EE2DB6D}"/>
              </a:ext>
            </a:extLst>
          </p:cNvPr>
          <p:cNvSpPr txBox="1"/>
          <p:nvPr/>
        </p:nvSpPr>
        <p:spPr>
          <a:xfrm>
            <a:off x="1739347" y="1888799"/>
            <a:ext cx="11827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Fira Sans Condensed Light" panose="020B0403050000020004" pitchFamily="34" charset="0"/>
              </a:rPr>
              <a:t>“transparent”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462859-60B7-C902-52D1-9AB3D8D86EDD}"/>
              </a:ext>
            </a:extLst>
          </p:cNvPr>
          <p:cNvSpPr txBox="1"/>
          <p:nvPr/>
        </p:nvSpPr>
        <p:spPr>
          <a:xfrm>
            <a:off x="3233532" y="2367190"/>
            <a:ext cx="8514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Fira Sans Condensed Light" panose="020B0403050000020004" pitchFamily="34" charset="0"/>
              </a:rPr>
              <a:t>“opaque”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92D241A-558C-1108-C0E8-5F2EB581AC72}"/>
              </a:ext>
            </a:extLst>
          </p:cNvPr>
          <p:cNvSpPr txBox="1"/>
          <p:nvPr/>
        </p:nvSpPr>
        <p:spPr>
          <a:xfrm>
            <a:off x="4750792" y="4344535"/>
            <a:ext cx="5499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Fira Sans Condensed Light" panose="020B0403050000020004" pitchFamily="34" charset="0"/>
              </a:rPr>
              <a:t>form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AB9738C-3DD5-450D-954E-A99DE88EDF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Introduction</a:t>
            </a:r>
            <a:endParaRPr lang="it-IT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4C2B049-5517-B87C-E6A4-9AEAA0225726}"/>
              </a:ext>
            </a:extLst>
          </p:cNvPr>
          <p:cNvSpPr txBox="1">
            <a:spLocks/>
          </p:cNvSpPr>
          <p:nvPr/>
        </p:nvSpPr>
        <p:spPr>
          <a:xfrm>
            <a:off x="291087" y="1107786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t-IT" sz="2400" dirty="0" err="1">
                <a:latin typeface="Fira Sans Condensed Light" panose="020B0403050000020004" pitchFamily="34" charset="0"/>
              </a:rPr>
              <a:t>Rastle</a:t>
            </a:r>
            <a:r>
              <a:rPr lang="it-IT" sz="2400" dirty="0">
                <a:latin typeface="Fira Sans Condensed Light" panose="020B0403050000020004" pitchFamily="34" charset="0"/>
              </a:rPr>
              <a:t> et al. 2004 – ’</a:t>
            </a:r>
            <a:r>
              <a:rPr lang="it-IT" sz="2400" dirty="0" err="1">
                <a:latin typeface="Fira Sans Condensed Light" panose="020B0403050000020004" pitchFamily="34" charset="0"/>
              </a:rPr>
              <a:t>morpho-orthography</a:t>
            </a:r>
            <a:r>
              <a:rPr lang="it-IT" sz="2400" dirty="0">
                <a:latin typeface="Fira Sans Condensed Light" panose="020B0403050000020004" pitchFamily="34" charset="0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753430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351"/>
    </mc:Choice>
    <mc:Fallback>
      <p:transition spd="slow" advTm="1435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650A2-6759-91F7-93AA-FF64A89A7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1C8E8DE-F30E-392E-E42F-7FD3CC0F63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8835643"/>
              </p:ext>
            </p:extLst>
          </p:nvPr>
        </p:nvGraphicFramePr>
        <p:xfrm>
          <a:off x="838200" y="1888799"/>
          <a:ext cx="5017847" cy="3815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E9DD2F2E-E814-F4FF-2596-E216EB1435F4}"/>
              </a:ext>
            </a:extLst>
          </p:cNvPr>
          <p:cNvSpPr txBox="1"/>
          <p:nvPr/>
        </p:nvSpPr>
        <p:spPr>
          <a:xfrm>
            <a:off x="6096000" y="3204228"/>
            <a:ext cx="54518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Fira Sans" panose="020B0503050000020004" pitchFamily="34" charset="0"/>
              </a:rPr>
              <a:t>Similar effects for </a:t>
            </a:r>
          </a:p>
          <a:p>
            <a:pPr algn="ctr"/>
            <a:r>
              <a:rPr lang="en-US" sz="2400" dirty="0">
                <a:solidFill>
                  <a:schemeClr val="accent6"/>
                </a:solidFill>
                <a:latin typeface="Fira Sans" panose="020B0503050000020004" pitchFamily="34" charset="0"/>
              </a:rPr>
              <a:t>morphologically</a:t>
            </a:r>
            <a:r>
              <a:rPr lang="en-US" sz="2400" dirty="0">
                <a:solidFill>
                  <a:schemeClr val="accent1"/>
                </a:solidFill>
                <a:latin typeface="Fira Sans" panose="020B0503050000020004" pitchFamily="34" charset="0"/>
              </a:rPr>
              <a:t> </a:t>
            </a:r>
            <a:r>
              <a:rPr lang="en-US" sz="2400" dirty="0">
                <a:latin typeface="Fira Sans" panose="020B0503050000020004" pitchFamily="34" charset="0"/>
              </a:rPr>
              <a:t>and </a:t>
            </a:r>
            <a:r>
              <a:rPr lang="en-US" sz="2400" dirty="0">
                <a:solidFill>
                  <a:srgbClr val="FFC000"/>
                </a:solidFill>
                <a:latin typeface="Fira Sans" panose="020B0503050000020004" pitchFamily="34" charset="0"/>
              </a:rPr>
              <a:t>orthographically </a:t>
            </a:r>
          </a:p>
          <a:p>
            <a:pPr algn="ctr"/>
            <a:r>
              <a:rPr lang="en-US" sz="2400" dirty="0">
                <a:latin typeface="Fira Sans" panose="020B0503050000020004" pitchFamily="34" charset="0"/>
              </a:rPr>
              <a:t>complex words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450D6C-EDC9-C536-9F1E-1F1753078910}"/>
              </a:ext>
            </a:extLst>
          </p:cNvPr>
          <p:cNvSpPr txBox="1"/>
          <p:nvPr/>
        </p:nvSpPr>
        <p:spPr>
          <a:xfrm>
            <a:off x="1739347" y="1888799"/>
            <a:ext cx="11827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Fira Sans Condensed Light" panose="020B0403050000020004" pitchFamily="34" charset="0"/>
              </a:rPr>
              <a:t>“transparent”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ADDAE5-0AB9-4D95-7D07-A3EB734AC3D6}"/>
              </a:ext>
            </a:extLst>
          </p:cNvPr>
          <p:cNvSpPr txBox="1"/>
          <p:nvPr/>
        </p:nvSpPr>
        <p:spPr>
          <a:xfrm>
            <a:off x="3233532" y="2367190"/>
            <a:ext cx="8514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Fira Sans Condensed Light" panose="020B0403050000020004" pitchFamily="34" charset="0"/>
              </a:rPr>
              <a:t>“opaque”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82DF0D-64BE-66B8-0D63-C29C3475B7B2}"/>
              </a:ext>
            </a:extLst>
          </p:cNvPr>
          <p:cNvSpPr txBox="1"/>
          <p:nvPr/>
        </p:nvSpPr>
        <p:spPr>
          <a:xfrm>
            <a:off x="4750792" y="4344535"/>
            <a:ext cx="54996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latin typeface="Fira Sans Condensed Light" panose="020B0403050000020004" pitchFamily="34" charset="0"/>
              </a:rPr>
              <a:t>form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BB28E4C-687A-3EE4-E33A-E85EAB7E2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Introduction</a:t>
            </a:r>
            <a:endParaRPr lang="it-IT" dirty="0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FE0877C-CE3C-50FC-E1B0-36D28D2BB740}"/>
              </a:ext>
            </a:extLst>
          </p:cNvPr>
          <p:cNvSpPr txBox="1">
            <a:spLocks/>
          </p:cNvSpPr>
          <p:nvPr/>
        </p:nvSpPr>
        <p:spPr>
          <a:xfrm>
            <a:off x="291087" y="1107786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t-IT" sz="2400" dirty="0" err="1">
                <a:latin typeface="Fira Sans Condensed Light" panose="020B0403050000020004" pitchFamily="34" charset="0"/>
              </a:rPr>
              <a:t>Rastle</a:t>
            </a:r>
            <a:r>
              <a:rPr lang="it-IT" sz="2400" dirty="0">
                <a:latin typeface="Fira Sans Condensed Light" panose="020B0403050000020004" pitchFamily="34" charset="0"/>
              </a:rPr>
              <a:t> et al. 2004 – ’</a:t>
            </a:r>
            <a:r>
              <a:rPr lang="it-IT" sz="2400" dirty="0" err="1">
                <a:latin typeface="Fira Sans Condensed Light" panose="020B0403050000020004" pitchFamily="34" charset="0"/>
              </a:rPr>
              <a:t>morpho-orthography</a:t>
            </a:r>
            <a:r>
              <a:rPr lang="it-IT" sz="2400" dirty="0">
                <a:latin typeface="Fira Sans Condensed Light" panose="020B0403050000020004" pitchFamily="34" charset="0"/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384112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79"/>
    </mc:Choice>
    <mc:Fallback>
      <p:transition spd="slow" advTm="847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6268A-7ECC-F1CB-F0A1-6B18B58C22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C186DCA-4D62-4A83-E752-7A1D7874BA39}"/>
              </a:ext>
            </a:extLst>
          </p:cNvPr>
          <p:cNvSpPr txBox="1">
            <a:spLocks/>
          </p:cNvSpPr>
          <p:nvPr/>
        </p:nvSpPr>
        <p:spPr>
          <a:xfrm>
            <a:off x="43459" y="1138292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t-IT" sz="2400" dirty="0">
                <a:latin typeface="Fira Sans Condensed Light" panose="020B0403050000020004" pitchFamily="34" charset="0"/>
              </a:rPr>
              <a:t>a model of </a:t>
            </a:r>
            <a:r>
              <a:rPr lang="it-IT" sz="2400" dirty="0" err="1">
                <a:latin typeface="Fira Sans Condensed Light" panose="020B0403050000020004" pitchFamily="34" charset="0"/>
              </a:rPr>
              <a:t>morphological</a:t>
            </a:r>
            <a:r>
              <a:rPr lang="it-IT" sz="2400" dirty="0">
                <a:latin typeface="Fira Sans Condensed Light" panose="020B0403050000020004" pitchFamily="34" charset="0"/>
              </a:rPr>
              <a:t> processing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AB0DB47-4F4C-7788-14B5-EF832E9E9201}"/>
              </a:ext>
            </a:extLst>
          </p:cNvPr>
          <p:cNvSpPr txBox="1"/>
          <p:nvPr/>
        </p:nvSpPr>
        <p:spPr>
          <a:xfrm>
            <a:off x="6741394" y="3034400"/>
            <a:ext cx="534192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Fira Sans" panose="020B0503050000020004" pitchFamily="34" charset="0"/>
              </a:rPr>
              <a:t>The results suggest a morphological decomposition procedure that is:</a:t>
            </a:r>
          </a:p>
          <a:p>
            <a:pPr marL="342900" indent="-342900">
              <a:buFontTx/>
              <a:buAutoNum type="arabicPeriod"/>
            </a:pPr>
            <a:r>
              <a:rPr lang="en-US" dirty="0">
                <a:latin typeface="Fira Sans" panose="020B0503050000020004" pitchFamily="34" charset="0"/>
              </a:rPr>
              <a:t>sensitive to islands of regularity, i.e. morpho-orthographic statistical regularities across letter clusters; and</a:t>
            </a:r>
          </a:p>
          <a:p>
            <a:pPr marL="342900" indent="-342900">
              <a:buAutoNum type="arabicPeriod"/>
            </a:pPr>
            <a:r>
              <a:rPr lang="en-US" dirty="0">
                <a:latin typeface="Fira Sans" panose="020B0503050000020004" pitchFamily="34" charset="0"/>
              </a:rPr>
              <a:t>blind to “lexical” properties (lexicality, semantics)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2D6B5F-6FF1-4DDF-C22D-9B5277C5D49B}"/>
              </a:ext>
            </a:extLst>
          </p:cNvPr>
          <p:cNvSpPr txBox="1"/>
          <p:nvPr/>
        </p:nvSpPr>
        <p:spPr>
          <a:xfrm>
            <a:off x="7261591" y="2001100"/>
            <a:ext cx="3955013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E41A1C"/>
                </a:solidFill>
                <a:latin typeface="Fira Sans" panose="020B0503050000020004" pitchFamily="34" charset="0"/>
              </a:rPr>
              <a:t>Blind Morpho-Orthographic Decomposition (BMOD) model</a:t>
            </a:r>
          </a:p>
          <a:p>
            <a:pPr algn="ctr"/>
            <a:r>
              <a:rPr lang="en-US" sz="1050" dirty="0">
                <a:latin typeface="Fira Sans" panose="020B0503050000020004" pitchFamily="34" charset="0"/>
              </a:rPr>
              <a:t>(Taft &amp; Forster 1979; Taft 2004; </a:t>
            </a:r>
            <a:r>
              <a:rPr lang="en-US" sz="1050" dirty="0" err="1">
                <a:latin typeface="Fira Sans" panose="020B0503050000020004" pitchFamily="34" charset="0"/>
              </a:rPr>
              <a:t>Rastle</a:t>
            </a:r>
            <a:r>
              <a:rPr lang="en-US" sz="1050" dirty="0">
                <a:latin typeface="Fira Sans" panose="020B0503050000020004" pitchFamily="34" charset="0"/>
              </a:rPr>
              <a:t> et al. 2008)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67CE45-3C34-515E-FDDF-2E40AB6CC17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106" y="1645848"/>
            <a:ext cx="5858838" cy="5085428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D90AE75-0D62-794B-6E5B-7E8BF16C2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Introduction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7899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372"/>
    </mc:Choice>
    <mc:Fallback>
      <p:transition spd="slow" advTm="2937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C7C4C-2D90-DC35-06A0-A334D186C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ACA7E8-62F8-2159-1BBB-19299F28EF2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6549" y="2268580"/>
            <a:ext cx="6040179" cy="2416072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589A96-E6FE-F396-B7A0-12F2B20F7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F731C62-5CED-9DC2-5A57-8D8D7C704A1D}"/>
              </a:ext>
            </a:extLst>
          </p:cNvPr>
          <p:cNvSpPr txBox="1">
            <a:spLocks/>
          </p:cNvSpPr>
          <p:nvPr/>
        </p:nvSpPr>
        <p:spPr>
          <a:xfrm>
            <a:off x="316199" y="1168247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t-IT" sz="2400" dirty="0" err="1">
                <a:latin typeface="Fira Sans Condensed Light" panose="020B0403050000020004" pitchFamily="34" charset="0"/>
              </a:rPr>
              <a:t>Issue</a:t>
            </a:r>
            <a:r>
              <a:rPr lang="it-IT" sz="2400" dirty="0">
                <a:latin typeface="Fira Sans Condensed Light" panose="020B0403050000020004" pitchFamily="34" charset="0"/>
              </a:rPr>
              <a:t> 1 – </a:t>
            </a:r>
            <a:r>
              <a:rPr lang="it-IT" sz="2400" dirty="0" err="1">
                <a:latin typeface="Fira Sans Condensed Light" panose="020B0403050000020004" pitchFamily="34" charset="0"/>
              </a:rPr>
              <a:t>underestimation</a:t>
            </a:r>
            <a:r>
              <a:rPr lang="it-IT" sz="2400" dirty="0">
                <a:latin typeface="Fira Sans Condensed Light" panose="020B0403050000020004" pitchFamily="34" charset="0"/>
              </a:rPr>
              <a:t> of </a:t>
            </a:r>
            <a:r>
              <a:rPr lang="it-IT" sz="2400" dirty="0" err="1">
                <a:solidFill>
                  <a:schemeClr val="accent4">
                    <a:lumMod val="75000"/>
                  </a:schemeClr>
                </a:solidFill>
                <a:latin typeface="Fira Sans Condensed Light" panose="020B0403050000020004" pitchFamily="34" charset="0"/>
              </a:rPr>
              <a:t>form</a:t>
            </a:r>
            <a:r>
              <a:rPr lang="it-IT" sz="2400" dirty="0">
                <a:solidFill>
                  <a:schemeClr val="accent4">
                    <a:lumMod val="75000"/>
                  </a:schemeClr>
                </a:solidFill>
                <a:latin typeface="Fira Sans Condensed Light" panose="020B0403050000020004" pitchFamily="34" charset="0"/>
              </a:rPr>
              <a:t> </a:t>
            </a:r>
            <a:r>
              <a:rPr lang="it-IT" sz="2400" dirty="0">
                <a:solidFill>
                  <a:srgbClr val="BF9000"/>
                </a:solidFill>
                <a:latin typeface="Fira Sans Condensed Light" panose="020B0403050000020004" pitchFamily="34" charset="0"/>
              </a:rPr>
              <a:t>priming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D99155-E4B4-19E6-14FB-2938F00DC7C9}"/>
              </a:ext>
            </a:extLst>
          </p:cNvPr>
          <p:cNvSpPr txBox="1"/>
          <p:nvPr/>
        </p:nvSpPr>
        <p:spPr>
          <a:xfrm>
            <a:off x="3802779" y="1772853"/>
            <a:ext cx="4828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 algn="ctr"/>
            <a:r>
              <a:rPr lang="en-US" dirty="0" err="1"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latin typeface="Fira Sans" panose="020B0503050000020004" pitchFamily="34" charset="0"/>
              </a:rPr>
              <a:t>cashew</a:t>
            </a:r>
            <a:r>
              <a:rPr lang="en-US" baseline="-25000" dirty="0">
                <a:latin typeface="Fira Sans" panose="020B0503050000020004" pitchFamily="34" charset="0"/>
              </a:rPr>
              <a:t>-CASH</a:t>
            </a:r>
            <a:r>
              <a:rPr lang="en-US" dirty="0">
                <a:latin typeface="Fira Sans" panose="020B0503050000020004" pitchFamily="34" charset="0"/>
              </a:rPr>
              <a:t> ≈ 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F00DD2-09DB-88B8-56C4-0673988CF633}"/>
              </a:ext>
            </a:extLst>
          </p:cNvPr>
          <p:cNvSpPr txBox="1"/>
          <p:nvPr/>
        </p:nvSpPr>
        <p:spPr>
          <a:xfrm>
            <a:off x="9278400" y="2886469"/>
            <a:ext cx="192858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latin typeface="Fira Sans" panose="020B0503050000020004" pitchFamily="34" charset="0"/>
              </a:rPr>
              <a:t>high variance!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F92C18-AA9F-34FA-683C-CFF4EF22D036}"/>
              </a:ext>
            </a:extLst>
          </p:cNvPr>
          <p:cNvSpPr txBox="1"/>
          <p:nvPr/>
        </p:nvSpPr>
        <p:spPr>
          <a:xfrm>
            <a:off x="-157116" y="3928348"/>
            <a:ext cx="3668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halkduster" panose="03050602040202020205" pitchFamily="66" charset="77"/>
                <a:ea typeface="Ayuthaya" pitchFamily="2" charset="-34"/>
                <a:cs typeface="AkayaKanadaka" panose="02010502080401010103" pitchFamily="2" charset="77"/>
              </a:rPr>
              <a:t>presented to you by Crystal!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4611FF84-AB93-0CC9-7EAF-AA9E19A902D0}"/>
              </a:ext>
            </a:extLst>
          </p:cNvPr>
          <p:cNvSpPr/>
          <p:nvPr/>
        </p:nvSpPr>
        <p:spPr>
          <a:xfrm rot="691049" flipV="1">
            <a:off x="909794" y="3803379"/>
            <a:ext cx="930356" cy="914400"/>
          </a:xfrm>
          <a:prstGeom prst="arc">
            <a:avLst>
              <a:gd name="adj1" fmla="val 10911694"/>
              <a:gd name="adj2" fmla="val 17849435"/>
            </a:avLst>
          </a:prstGeom>
          <a:ln w="127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A6FBA3-4DC7-67D0-DC39-A61647175277}"/>
              </a:ext>
            </a:extLst>
          </p:cNvPr>
          <p:cNvSpPr txBox="1"/>
          <p:nvPr/>
        </p:nvSpPr>
        <p:spPr>
          <a:xfrm>
            <a:off x="453037" y="4471102"/>
            <a:ext cx="4398321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Fira Sans" panose="020B0503050000020004" pitchFamily="34" charset="0"/>
              </a:rPr>
              <a:t>prime lexicality?</a:t>
            </a:r>
          </a:p>
          <a:p>
            <a:pPr algn="ctr"/>
            <a:r>
              <a:rPr lang="en-US" sz="1400" dirty="0">
                <a:latin typeface="Fira Sans" panose="020B0503050000020004" pitchFamily="34" charset="0"/>
              </a:rPr>
              <a:t>counter to the prediction of the BMOD model</a:t>
            </a:r>
            <a:br>
              <a:rPr lang="en-US" sz="1400" dirty="0">
                <a:solidFill>
                  <a:srgbClr val="FF7E79"/>
                </a:solidFill>
                <a:latin typeface="Fira Sans" panose="020B0503050000020004" pitchFamily="34" charset="0"/>
              </a:rPr>
            </a:br>
            <a:r>
              <a:rPr lang="en-US" sz="1400" dirty="0">
                <a:latin typeface="Fira Sans" panose="020B0503050000020004" pitchFamily="34" charset="0"/>
              </a:rPr>
              <a:t>(Morris et al. 2011)</a:t>
            </a:r>
            <a:endParaRPr lang="en-US" dirty="0">
              <a:latin typeface="Fira Sans" panose="020B05030500000200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3D325E-CA8E-82AD-8E95-4EC29698B654}"/>
              </a:ext>
            </a:extLst>
          </p:cNvPr>
          <p:cNvSpPr txBox="1"/>
          <p:nvPr/>
        </p:nvSpPr>
        <p:spPr>
          <a:xfrm>
            <a:off x="7874455" y="4471101"/>
            <a:ext cx="43983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Fira Sans" panose="020B0503050000020004" pitchFamily="34" charset="0"/>
              </a:rPr>
              <a:t>some other factor?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027C58-39BF-120C-0524-D3D521376F14}"/>
              </a:ext>
            </a:extLst>
          </p:cNvPr>
          <p:cNvSpPr txBox="1"/>
          <p:nvPr/>
        </p:nvSpPr>
        <p:spPr>
          <a:xfrm>
            <a:off x="1125873" y="5622149"/>
            <a:ext cx="101821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latin typeface="Fira Sans" panose="020B0503050000020004" pitchFamily="34" charset="0"/>
              </a:rPr>
              <a:t>The absence of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</a:rPr>
              <a:t>form priming </a:t>
            </a:r>
            <a:r>
              <a:rPr lang="en-US" dirty="0">
                <a:latin typeface="Fira Sans" panose="020B0503050000020004" pitchFamily="34" charset="0"/>
              </a:rPr>
              <a:t>seems to be a case of acceptance fallacy:</a:t>
            </a:r>
            <a:br>
              <a:rPr lang="en-US" dirty="0">
                <a:latin typeface="Fira Sans" panose="020B0503050000020004" pitchFamily="34" charset="0"/>
              </a:rPr>
            </a:br>
            <a:r>
              <a:rPr lang="en-US" dirty="0">
                <a:latin typeface="Fira Sans" panose="020B0503050000020004" pitchFamily="34" charset="0"/>
              </a:rPr>
              <a:t>the effect was reported to be small and non-significant and assumed to be null thereafter.</a:t>
            </a: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9C428808-7957-7BF3-E77D-E1D0D9545E32}"/>
              </a:ext>
            </a:extLst>
          </p:cNvPr>
          <p:cNvSpPr/>
          <p:nvPr/>
        </p:nvSpPr>
        <p:spPr>
          <a:xfrm rot="17142050" flipV="1">
            <a:off x="8813221" y="2849577"/>
            <a:ext cx="930356" cy="914400"/>
          </a:xfrm>
          <a:prstGeom prst="arc">
            <a:avLst>
              <a:gd name="adj1" fmla="val 10911694"/>
              <a:gd name="adj2" fmla="val 17849435"/>
            </a:avLst>
          </a:prstGeom>
          <a:ln w="127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51937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958"/>
    </mc:Choice>
    <mc:Fallback>
      <p:transition spd="slow" advTm="869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1" grpId="0"/>
      <p:bldP spid="12" grpId="0" build="p" bldLvl="2"/>
      <p:bldP spid="13" grpId="0"/>
      <p:bldP spid="15" grpId="0" animBg="1"/>
      <p:bldP spid="6" grpId="0"/>
      <p:bldP spid="7" grpId="0"/>
      <p:bldP spid="8" grpId="0" uiExpand="1" build="p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E00DA-5B37-4741-6D1D-7A8814AE5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1812C72-420B-14CF-8258-7A1F917430CE}"/>
              </a:ext>
            </a:extLst>
          </p:cNvPr>
          <p:cNvSpPr txBox="1"/>
          <p:nvPr/>
        </p:nvSpPr>
        <p:spPr>
          <a:xfrm>
            <a:off x="3802779" y="1772853"/>
            <a:ext cx="4828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 algn="ctr"/>
            <a:r>
              <a:rPr lang="en-US" dirty="0" err="1"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latin typeface="Fira Sans" panose="020B0503050000020004" pitchFamily="34" charset="0"/>
              </a:rPr>
              <a:t>cashew</a:t>
            </a:r>
            <a:r>
              <a:rPr lang="en-US" baseline="-25000" dirty="0">
                <a:latin typeface="Fira Sans" panose="020B0503050000020004" pitchFamily="34" charset="0"/>
              </a:rPr>
              <a:t>-CASH</a:t>
            </a:r>
            <a:r>
              <a:rPr lang="en-US" dirty="0">
                <a:latin typeface="Fira Sans" panose="020B0503050000020004" pitchFamily="34" charset="0"/>
              </a:rPr>
              <a:t> ≈ 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170350-4F88-D00A-9978-E4D377B47FB4}"/>
              </a:ext>
            </a:extLst>
          </p:cNvPr>
          <p:cNvSpPr txBox="1"/>
          <p:nvPr/>
        </p:nvSpPr>
        <p:spPr>
          <a:xfrm>
            <a:off x="-157116" y="3928348"/>
            <a:ext cx="36687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halkduster" panose="03050602040202020205" pitchFamily="66" charset="77"/>
                <a:ea typeface="Ayuthaya" pitchFamily="2" charset="-34"/>
                <a:cs typeface="AkayaKanadaka" panose="02010502080401010103" pitchFamily="2" charset="77"/>
              </a:rPr>
              <a:t>presented to you by Crystal!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6A541F27-6087-29F9-FF76-87AADC47EC7B}"/>
              </a:ext>
            </a:extLst>
          </p:cNvPr>
          <p:cNvSpPr/>
          <p:nvPr/>
        </p:nvSpPr>
        <p:spPr>
          <a:xfrm rot="691049" flipV="1">
            <a:off x="909794" y="3803379"/>
            <a:ext cx="930356" cy="914400"/>
          </a:xfrm>
          <a:prstGeom prst="arc">
            <a:avLst>
              <a:gd name="adj1" fmla="val 10911694"/>
              <a:gd name="adj2" fmla="val 17849435"/>
            </a:avLst>
          </a:prstGeom>
          <a:ln w="127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75000"/>
                </a:schemeClr>
              </a:solidFill>
              <a:latin typeface="Fira Sans Condensed Medium" panose="020B06030500000200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304530-1DFB-05DA-9C0C-FDDF7E09E44F}"/>
              </a:ext>
            </a:extLst>
          </p:cNvPr>
          <p:cNvSpPr txBox="1"/>
          <p:nvPr/>
        </p:nvSpPr>
        <p:spPr>
          <a:xfrm>
            <a:off x="453037" y="4471102"/>
            <a:ext cx="4398321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Fira Sans" panose="020B0503050000020004" pitchFamily="34" charset="0"/>
              </a:rPr>
              <a:t>prime lexicality?</a:t>
            </a:r>
          </a:p>
          <a:p>
            <a:pPr algn="ctr"/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Fira Sans" panose="020B0503050000020004" pitchFamily="34" charset="0"/>
              </a:rPr>
              <a:t>counter to the prediction of the BMOD model</a:t>
            </a:r>
            <a:br>
              <a:rPr lang="en-US" sz="1400" dirty="0">
                <a:solidFill>
                  <a:schemeClr val="bg2">
                    <a:lumMod val="75000"/>
                  </a:schemeClr>
                </a:solidFill>
                <a:latin typeface="Fira Sans" panose="020B0503050000020004" pitchFamily="34" charset="0"/>
              </a:rPr>
            </a:b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Fira Sans" panose="020B0503050000020004" pitchFamily="34" charset="0"/>
              </a:rPr>
              <a:t>(Morris et al. 2011)</a:t>
            </a:r>
            <a:endParaRPr lang="en-US" dirty="0">
              <a:solidFill>
                <a:schemeClr val="bg2">
                  <a:lumMod val="75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69F29C-3E61-E7D0-14F4-47D670B6FC37}"/>
              </a:ext>
            </a:extLst>
          </p:cNvPr>
          <p:cNvSpPr txBox="1"/>
          <p:nvPr/>
        </p:nvSpPr>
        <p:spPr>
          <a:xfrm>
            <a:off x="7874455" y="4471101"/>
            <a:ext cx="43983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Fira Sans" panose="020B0503050000020004" pitchFamily="34" charset="0"/>
              </a:rPr>
              <a:t>some other factor? </a:t>
            </a:r>
          </a:p>
          <a:p>
            <a:pPr algn="ctr"/>
            <a:r>
              <a:rPr lang="en-US" dirty="0">
                <a:solidFill>
                  <a:srgbClr val="FF7E79"/>
                </a:solidFill>
                <a:latin typeface="Fira Sans" panose="020B0503050000020004" pitchFamily="34" charset="0"/>
              </a:rPr>
              <a:t>orthographic syllabification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1CB241-CE5E-4BDE-565D-D9F341C165DF}"/>
              </a:ext>
            </a:extLst>
          </p:cNvPr>
          <p:cNvSpPr txBox="1"/>
          <p:nvPr/>
        </p:nvSpPr>
        <p:spPr>
          <a:xfrm>
            <a:off x="1125873" y="5622149"/>
            <a:ext cx="101821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latin typeface="Fira Sans" panose="020B0503050000020004" pitchFamily="34" charset="0"/>
              </a:rPr>
              <a:t>The absence of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</a:rPr>
              <a:t>form priming </a:t>
            </a:r>
            <a:r>
              <a:rPr lang="en-US" dirty="0">
                <a:latin typeface="Fira Sans" panose="020B0503050000020004" pitchFamily="34" charset="0"/>
              </a:rPr>
              <a:t>seems to be a case of acceptance fallacy:</a:t>
            </a:r>
            <a:br>
              <a:rPr lang="en-US" dirty="0">
                <a:latin typeface="Fira Sans" panose="020B0503050000020004" pitchFamily="34" charset="0"/>
              </a:rPr>
            </a:br>
            <a:r>
              <a:rPr lang="en-US" dirty="0">
                <a:latin typeface="Fira Sans" panose="020B0503050000020004" pitchFamily="34" charset="0"/>
              </a:rPr>
              <a:t>the effect was reported to be small and non-significant and assumed to be null thereafter.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5C74E447-E59B-C2F0-A770-BAA21C422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F449C101-8C3B-29F3-FC93-6E854EDD87F5}"/>
              </a:ext>
            </a:extLst>
          </p:cNvPr>
          <p:cNvSpPr txBox="1">
            <a:spLocks/>
          </p:cNvSpPr>
          <p:nvPr/>
        </p:nvSpPr>
        <p:spPr>
          <a:xfrm>
            <a:off x="316199" y="1168247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t-IT" sz="2400" dirty="0" err="1">
                <a:latin typeface="Fira Sans Condensed Light" panose="020B0403050000020004" pitchFamily="34" charset="0"/>
              </a:rPr>
              <a:t>Issue</a:t>
            </a:r>
            <a:r>
              <a:rPr lang="it-IT" sz="2400" dirty="0">
                <a:latin typeface="Fira Sans Condensed Light" panose="020B0403050000020004" pitchFamily="34" charset="0"/>
              </a:rPr>
              <a:t> 1 – </a:t>
            </a:r>
            <a:r>
              <a:rPr lang="it-IT" sz="2400" dirty="0" err="1">
                <a:latin typeface="Fira Sans Condensed Light" panose="020B0403050000020004" pitchFamily="34" charset="0"/>
              </a:rPr>
              <a:t>underestimation</a:t>
            </a:r>
            <a:r>
              <a:rPr lang="it-IT" sz="2400" dirty="0">
                <a:latin typeface="Fira Sans Condensed Light" panose="020B0403050000020004" pitchFamily="34" charset="0"/>
              </a:rPr>
              <a:t> of </a:t>
            </a:r>
            <a:r>
              <a:rPr lang="it-IT" sz="2400" dirty="0" err="1">
                <a:solidFill>
                  <a:schemeClr val="accent4">
                    <a:lumMod val="75000"/>
                  </a:schemeClr>
                </a:solidFill>
                <a:latin typeface="Fira Sans Condensed Light" panose="020B0403050000020004" pitchFamily="34" charset="0"/>
              </a:rPr>
              <a:t>form</a:t>
            </a:r>
            <a:r>
              <a:rPr lang="it-IT" sz="2400" dirty="0">
                <a:solidFill>
                  <a:schemeClr val="accent4">
                    <a:lumMod val="75000"/>
                  </a:schemeClr>
                </a:solidFill>
                <a:latin typeface="Fira Sans Condensed Light" panose="020B0403050000020004" pitchFamily="34" charset="0"/>
              </a:rPr>
              <a:t> </a:t>
            </a:r>
            <a:r>
              <a:rPr lang="it-IT" sz="2400" dirty="0">
                <a:solidFill>
                  <a:srgbClr val="BF9000"/>
                </a:solidFill>
                <a:latin typeface="Fira Sans Condensed Light" panose="020B0403050000020004" pitchFamily="34" charset="0"/>
              </a:rPr>
              <a:t>priming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F0750C-B27F-4F32-609B-4061F4392815}"/>
              </a:ext>
            </a:extLst>
          </p:cNvPr>
          <p:cNvSpPr txBox="1"/>
          <p:nvPr/>
        </p:nvSpPr>
        <p:spPr>
          <a:xfrm>
            <a:off x="9278400" y="2886469"/>
            <a:ext cx="1928585" cy="3693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b="1" dirty="0">
                <a:latin typeface="Fira Sans" panose="020B0503050000020004" pitchFamily="34" charset="0"/>
              </a:rPr>
              <a:t>high variance!</a:t>
            </a:r>
          </a:p>
        </p:txBody>
      </p:sp>
      <p:sp>
        <p:nvSpPr>
          <p:cNvPr id="5" name="Arc 4">
            <a:extLst>
              <a:ext uri="{FF2B5EF4-FFF2-40B4-BE49-F238E27FC236}">
                <a16:creationId xmlns:a16="http://schemas.microsoft.com/office/drawing/2014/main" id="{F2D960AB-9827-46A3-F1E5-035CE5C79F0B}"/>
              </a:ext>
            </a:extLst>
          </p:cNvPr>
          <p:cNvSpPr/>
          <p:nvPr/>
        </p:nvSpPr>
        <p:spPr>
          <a:xfrm rot="17142050" flipV="1">
            <a:off x="8813221" y="2849577"/>
            <a:ext cx="930356" cy="914400"/>
          </a:xfrm>
          <a:prstGeom prst="arc">
            <a:avLst>
              <a:gd name="adj1" fmla="val 10911694"/>
              <a:gd name="adj2" fmla="val 17849435"/>
            </a:avLst>
          </a:prstGeom>
          <a:ln w="127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AAA91C-69A6-0A67-32CE-A61F8AA88FB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6549" y="2268580"/>
            <a:ext cx="6040179" cy="24160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76209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21"/>
    </mc:Choice>
    <mc:Fallback>
      <p:transition spd="slow" advTm="562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320AC-F259-77F2-93FB-6E7A6BEC9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F0F3BF6-2F70-2E50-5E78-197BDDAC44DB}"/>
              </a:ext>
            </a:extLst>
          </p:cNvPr>
          <p:cNvSpPr txBox="1"/>
          <p:nvPr/>
        </p:nvSpPr>
        <p:spPr>
          <a:xfrm>
            <a:off x="3418704" y="1943997"/>
            <a:ext cx="2584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Fira Sans" panose="020B0503050000020004" pitchFamily="34" charset="0"/>
              </a:rPr>
              <a:t>cashew-CASH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C93083-C466-8204-3CA0-C1B79C10BC71}"/>
              </a:ext>
            </a:extLst>
          </p:cNvPr>
          <p:cNvSpPr txBox="1"/>
          <p:nvPr/>
        </p:nvSpPr>
        <p:spPr>
          <a:xfrm>
            <a:off x="6536245" y="1926669"/>
            <a:ext cx="2584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Fira Sans" panose="020B0503050000020004" pitchFamily="34" charset="0"/>
              </a:rPr>
              <a:t>against-AGAIN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4521FF9-5CC8-CF9F-0955-77B812E71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A06329A-5FA0-B775-3BC1-300189CF6733}"/>
              </a:ext>
            </a:extLst>
          </p:cNvPr>
          <p:cNvSpPr txBox="1">
            <a:spLocks/>
          </p:cNvSpPr>
          <p:nvPr/>
        </p:nvSpPr>
        <p:spPr>
          <a:xfrm>
            <a:off x="791704" y="1168247"/>
            <a:ext cx="6980695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t-IT" sz="2400" dirty="0" err="1">
                <a:latin typeface="Fira Sans Condensed Light" panose="020B0403050000020004" pitchFamily="34" charset="0"/>
              </a:rPr>
              <a:t>Issue</a:t>
            </a:r>
            <a:r>
              <a:rPr lang="it-IT" sz="2400" dirty="0">
                <a:latin typeface="Fira Sans Condensed Light" panose="020B0403050000020004" pitchFamily="34" charset="0"/>
              </a:rPr>
              <a:t> 1 – </a:t>
            </a:r>
            <a:r>
              <a:rPr lang="it-IT" sz="2400" dirty="0" err="1">
                <a:latin typeface="Fira Sans Condensed Light" panose="020B0403050000020004" pitchFamily="34" charset="0"/>
              </a:rPr>
              <a:t>Tackling</a:t>
            </a:r>
            <a:r>
              <a:rPr lang="it-IT" sz="2400" dirty="0">
                <a:latin typeface="Fira Sans Condensed Light" panose="020B0403050000020004" pitchFamily="34" charset="0"/>
              </a:rPr>
              <a:t> the </a:t>
            </a:r>
            <a:r>
              <a:rPr lang="it-IT" sz="2400" dirty="0" err="1">
                <a:latin typeface="Fira Sans Condensed Light" panose="020B0403050000020004" pitchFamily="34" charset="0"/>
              </a:rPr>
              <a:t>underestimation</a:t>
            </a:r>
            <a:r>
              <a:rPr lang="it-IT" sz="2400" dirty="0">
                <a:latin typeface="Fira Sans Condensed Light" panose="020B0403050000020004" pitchFamily="34" charset="0"/>
              </a:rPr>
              <a:t> of </a:t>
            </a:r>
            <a:r>
              <a:rPr lang="it-IT" sz="2400" dirty="0">
                <a:solidFill>
                  <a:schemeClr val="accent4">
                    <a:lumMod val="75000"/>
                  </a:schemeClr>
                </a:solidFill>
                <a:latin typeface="Fira Sans Condensed Light" panose="020B0403050000020004" pitchFamily="34" charset="0"/>
              </a:rPr>
              <a:t>form </a:t>
            </a:r>
            <a:r>
              <a:rPr lang="it-IT" sz="2400" dirty="0">
                <a:solidFill>
                  <a:srgbClr val="BF9000"/>
                </a:solidFill>
                <a:latin typeface="Fira Sans Condensed Light" panose="020B0403050000020004" pitchFamily="34" charset="0"/>
              </a:rPr>
              <a:t>priming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7021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713"/>
    </mc:Choice>
    <mc:Fallback>
      <p:transition spd="slow" advTm="177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B3DF5-1D22-FEDB-3CA7-88ACD2123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00318DE-82B2-3A4F-72CE-9A7654126E0A}"/>
              </a:ext>
            </a:extLst>
          </p:cNvPr>
          <p:cNvSpPr txBox="1"/>
          <p:nvPr/>
        </p:nvSpPr>
        <p:spPr>
          <a:xfrm>
            <a:off x="3418704" y="1943997"/>
            <a:ext cx="2584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Fira Sans" panose="020B0503050000020004" pitchFamily="34" charset="0"/>
              </a:rPr>
              <a:t>cash.ew</a:t>
            </a:r>
            <a:r>
              <a:rPr lang="en-US" dirty="0">
                <a:latin typeface="Fira Sans" panose="020B0503050000020004" pitchFamily="34" charset="0"/>
              </a:rPr>
              <a:t>-CASH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F46336-3DDA-8BD8-5967-3B7199DBCB1E}"/>
              </a:ext>
            </a:extLst>
          </p:cNvPr>
          <p:cNvSpPr txBox="1"/>
          <p:nvPr/>
        </p:nvSpPr>
        <p:spPr>
          <a:xfrm>
            <a:off x="6536245" y="1926669"/>
            <a:ext cx="2584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Fira Sans" panose="020B0503050000020004" pitchFamily="34" charset="0"/>
              </a:rPr>
              <a:t>a.gainst</a:t>
            </a:r>
            <a:r>
              <a:rPr lang="en-US" dirty="0">
                <a:latin typeface="Fira Sans" panose="020B0503050000020004" pitchFamily="34" charset="0"/>
              </a:rPr>
              <a:t>-AGAIN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9B2334A-1B38-7714-9170-882EB6B2F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1B293F0-988B-CDCA-D506-6CF4EE08335B}"/>
              </a:ext>
            </a:extLst>
          </p:cNvPr>
          <p:cNvSpPr txBox="1">
            <a:spLocks/>
          </p:cNvSpPr>
          <p:nvPr/>
        </p:nvSpPr>
        <p:spPr>
          <a:xfrm>
            <a:off x="791704" y="1168247"/>
            <a:ext cx="6980695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t-IT" sz="2400" dirty="0" err="1">
                <a:latin typeface="Fira Sans Condensed Light" panose="020B0403050000020004" pitchFamily="34" charset="0"/>
              </a:rPr>
              <a:t>Issue</a:t>
            </a:r>
            <a:r>
              <a:rPr lang="it-IT" sz="2400" dirty="0">
                <a:latin typeface="Fira Sans Condensed Light" panose="020B0403050000020004" pitchFamily="34" charset="0"/>
              </a:rPr>
              <a:t> 1 – </a:t>
            </a:r>
            <a:r>
              <a:rPr lang="it-IT" sz="2400" dirty="0" err="1">
                <a:latin typeface="Fira Sans Condensed Light" panose="020B0403050000020004" pitchFamily="34" charset="0"/>
              </a:rPr>
              <a:t>Tackling</a:t>
            </a:r>
            <a:r>
              <a:rPr lang="it-IT" sz="2400" dirty="0">
                <a:latin typeface="Fira Sans Condensed Light" panose="020B0403050000020004" pitchFamily="34" charset="0"/>
              </a:rPr>
              <a:t> the </a:t>
            </a:r>
            <a:r>
              <a:rPr lang="it-IT" sz="2400" dirty="0" err="1">
                <a:latin typeface="Fira Sans Condensed Light" panose="020B0403050000020004" pitchFamily="34" charset="0"/>
              </a:rPr>
              <a:t>underestimation</a:t>
            </a:r>
            <a:r>
              <a:rPr lang="it-IT" sz="2400" dirty="0">
                <a:latin typeface="Fira Sans Condensed Light" panose="020B0403050000020004" pitchFamily="34" charset="0"/>
              </a:rPr>
              <a:t> of </a:t>
            </a:r>
            <a:r>
              <a:rPr lang="it-IT" sz="2400" dirty="0">
                <a:solidFill>
                  <a:schemeClr val="accent4">
                    <a:lumMod val="75000"/>
                  </a:schemeClr>
                </a:solidFill>
                <a:latin typeface="Fira Sans Condensed Light" panose="020B0403050000020004" pitchFamily="34" charset="0"/>
              </a:rPr>
              <a:t>form </a:t>
            </a:r>
            <a:r>
              <a:rPr lang="it-IT" sz="2400" dirty="0">
                <a:solidFill>
                  <a:srgbClr val="BF9000"/>
                </a:solidFill>
                <a:latin typeface="Fira Sans Condensed Light" panose="020B0403050000020004" pitchFamily="34" charset="0"/>
              </a:rPr>
              <a:t>priming</a:t>
            </a:r>
          </a:p>
        </p:txBody>
      </p:sp>
    </p:spTree>
    <p:extLst>
      <p:ext uri="{BB962C8B-B14F-4D97-AF65-F5344CB8AC3E}">
        <p14:creationId xmlns:p14="http://schemas.microsoft.com/office/powerpoint/2010/main" val="2774907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36"/>
    </mc:Choice>
    <mc:Fallback>
      <p:transition spd="slow" advTm="3536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C8A34-42FF-CE2E-1443-D3FCBC7B3C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4EEB4BD-8952-0665-F954-B668DF34BBC6}"/>
              </a:ext>
            </a:extLst>
          </p:cNvPr>
          <p:cNvSpPr txBox="1"/>
          <p:nvPr/>
        </p:nvSpPr>
        <p:spPr>
          <a:xfrm>
            <a:off x="3418704" y="1943997"/>
            <a:ext cx="2584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Fira Sans" panose="020B0503050000020004" pitchFamily="34" charset="0"/>
              </a:rPr>
              <a:t>cash.</a:t>
            </a:r>
            <a:r>
              <a:rPr lang="en-US" dirty="0" err="1">
                <a:solidFill>
                  <a:srgbClr val="FE9929"/>
                </a:solidFill>
                <a:latin typeface="Fira Sans" panose="020B0503050000020004" pitchFamily="34" charset="0"/>
              </a:rPr>
              <a:t>ew</a:t>
            </a:r>
            <a:r>
              <a:rPr lang="en-US" dirty="0">
                <a:latin typeface="Fira Sans" panose="020B0503050000020004" pitchFamily="34" charset="0"/>
              </a:rPr>
              <a:t>-CASH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571941-A803-EE49-7B95-420EF17803A7}"/>
              </a:ext>
            </a:extLst>
          </p:cNvPr>
          <p:cNvSpPr txBox="1"/>
          <p:nvPr/>
        </p:nvSpPr>
        <p:spPr>
          <a:xfrm>
            <a:off x="6536245" y="1926669"/>
            <a:ext cx="2584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Fira Sans" panose="020B0503050000020004" pitchFamily="34" charset="0"/>
              </a:rPr>
              <a:t>a.gain</a:t>
            </a:r>
            <a:r>
              <a:rPr lang="en-US" dirty="0" err="1">
                <a:solidFill>
                  <a:srgbClr val="D95F0E"/>
                </a:solidFill>
                <a:latin typeface="Fira Sans" panose="020B0503050000020004" pitchFamily="34" charset="0"/>
              </a:rPr>
              <a:t>st</a:t>
            </a:r>
            <a:r>
              <a:rPr lang="en-US" dirty="0">
                <a:latin typeface="Fira Sans" panose="020B0503050000020004" pitchFamily="34" charset="0"/>
              </a:rPr>
              <a:t>-AGAIN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7A6E94-F9FB-2044-7641-2C042F5FC72B}"/>
              </a:ext>
            </a:extLst>
          </p:cNvPr>
          <p:cNvSpPr txBox="1"/>
          <p:nvPr/>
        </p:nvSpPr>
        <p:spPr>
          <a:xfrm>
            <a:off x="3314932" y="2561712"/>
            <a:ext cx="6097424" cy="646331"/>
          </a:xfrm>
          <a:custGeom>
            <a:avLst/>
            <a:gdLst>
              <a:gd name="csX0" fmla="*/ 0 w 6097424"/>
              <a:gd name="csY0" fmla="*/ 0 h 646331"/>
              <a:gd name="csX1" fmla="*/ 493337 w 6097424"/>
              <a:gd name="csY1" fmla="*/ 0 h 646331"/>
              <a:gd name="csX2" fmla="*/ 864726 w 6097424"/>
              <a:gd name="csY2" fmla="*/ 0 h 646331"/>
              <a:gd name="csX3" fmla="*/ 1540985 w 6097424"/>
              <a:gd name="csY3" fmla="*/ 0 h 646331"/>
              <a:gd name="csX4" fmla="*/ 2034322 w 6097424"/>
              <a:gd name="csY4" fmla="*/ 0 h 646331"/>
              <a:gd name="csX5" fmla="*/ 2527659 w 6097424"/>
              <a:gd name="csY5" fmla="*/ 0 h 646331"/>
              <a:gd name="csX6" fmla="*/ 3203919 w 6097424"/>
              <a:gd name="csY6" fmla="*/ 0 h 646331"/>
              <a:gd name="csX7" fmla="*/ 3636282 w 6097424"/>
              <a:gd name="csY7" fmla="*/ 0 h 646331"/>
              <a:gd name="csX8" fmla="*/ 4312542 w 6097424"/>
              <a:gd name="csY8" fmla="*/ 0 h 646331"/>
              <a:gd name="csX9" fmla="*/ 4988801 w 6097424"/>
              <a:gd name="csY9" fmla="*/ 0 h 646331"/>
              <a:gd name="csX10" fmla="*/ 5543113 w 6097424"/>
              <a:gd name="csY10" fmla="*/ 0 h 646331"/>
              <a:gd name="csX11" fmla="*/ 6097424 w 6097424"/>
              <a:gd name="csY11" fmla="*/ 0 h 646331"/>
              <a:gd name="csX12" fmla="*/ 6097424 w 6097424"/>
              <a:gd name="csY12" fmla="*/ 316702 h 646331"/>
              <a:gd name="csX13" fmla="*/ 6097424 w 6097424"/>
              <a:gd name="csY13" fmla="*/ 646331 h 646331"/>
              <a:gd name="csX14" fmla="*/ 5543113 w 6097424"/>
              <a:gd name="csY14" fmla="*/ 646331 h 646331"/>
              <a:gd name="csX15" fmla="*/ 5110750 w 6097424"/>
              <a:gd name="csY15" fmla="*/ 646331 h 646331"/>
              <a:gd name="csX16" fmla="*/ 4556439 w 6097424"/>
              <a:gd name="csY16" fmla="*/ 646331 h 646331"/>
              <a:gd name="csX17" fmla="*/ 3880179 w 6097424"/>
              <a:gd name="csY17" fmla="*/ 646331 h 646331"/>
              <a:gd name="csX18" fmla="*/ 3325868 w 6097424"/>
              <a:gd name="csY18" fmla="*/ 646331 h 646331"/>
              <a:gd name="csX19" fmla="*/ 2954479 w 6097424"/>
              <a:gd name="csY19" fmla="*/ 646331 h 646331"/>
              <a:gd name="csX20" fmla="*/ 2522116 w 6097424"/>
              <a:gd name="csY20" fmla="*/ 646331 h 646331"/>
              <a:gd name="csX21" fmla="*/ 1845857 w 6097424"/>
              <a:gd name="csY21" fmla="*/ 646331 h 646331"/>
              <a:gd name="csX22" fmla="*/ 1291545 w 6097424"/>
              <a:gd name="csY22" fmla="*/ 646331 h 646331"/>
              <a:gd name="csX23" fmla="*/ 859182 w 6097424"/>
              <a:gd name="csY23" fmla="*/ 646331 h 646331"/>
              <a:gd name="csX24" fmla="*/ 0 w 6097424"/>
              <a:gd name="csY24" fmla="*/ 646331 h 646331"/>
              <a:gd name="csX25" fmla="*/ 0 w 6097424"/>
              <a:gd name="csY25" fmla="*/ 342555 h 646331"/>
              <a:gd name="csX26" fmla="*/ 0 w 6097424"/>
              <a:gd name="csY26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6097424" h="646331" extrusionOk="0">
                <a:moveTo>
                  <a:pt x="0" y="0"/>
                </a:moveTo>
                <a:cubicBezTo>
                  <a:pt x="189609" y="-17005"/>
                  <a:pt x="337719" y="12086"/>
                  <a:pt x="493337" y="0"/>
                </a:cubicBezTo>
                <a:cubicBezTo>
                  <a:pt x="648955" y="-12086"/>
                  <a:pt x="734889" y="5546"/>
                  <a:pt x="864726" y="0"/>
                </a:cubicBezTo>
                <a:cubicBezTo>
                  <a:pt x="994563" y="-5546"/>
                  <a:pt x="1401343" y="4989"/>
                  <a:pt x="1540985" y="0"/>
                </a:cubicBezTo>
                <a:cubicBezTo>
                  <a:pt x="1680627" y="-4989"/>
                  <a:pt x="1850285" y="33734"/>
                  <a:pt x="2034322" y="0"/>
                </a:cubicBezTo>
                <a:cubicBezTo>
                  <a:pt x="2218359" y="-33734"/>
                  <a:pt x="2296018" y="50096"/>
                  <a:pt x="2527659" y="0"/>
                </a:cubicBezTo>
                <a:cubicBezTo>
                  <a:pt x="2759300" y="-50096"/>
                  <a:pt x="2923476" y="25651"/>
                  <a:pt x="3203919" y="0"/>
                </a:cubicBezTo>
                <a:cubicBezTo>
                  <a:pt x="3484362" y="-25651"/>
                  <a:pt x="3456767" y="40330"/>
                  <a:pt x="3636282" y="0"/>
                </a:cubicBezTo>
                <a:cubicBezTo>
                  <a:pt x="3815797" y="-40330"/>
                  <a:pt x="4130351" y="29830"/>
                  <a:pt x="4312542" y="0"/>
                </a:cubicBezTo>
                <a:cubicBezTo>
                  <a:pt x="4494733" y="-29830"/>
                  <a:pt x="4730726" y="40506"/>
                  <a:pt x="4988801" y="0"/>
                </a:cubicBezTo>
                <a:cubicBezTo>
                  <a:pt x="5246876" y="-40506"/>
                  <a:pt x="5375751" y="31512"/>
                  <a:pt x="5543113" y="0"/>
                </a:cubicBezTo>
                <a:cubicBezTo>
                  <a:pt x="5710475" y="-31512"/>
                  <a:pt x="5938902" y="42319"/>
                  <a:pt x="6097424" y="0"/>
                </a:cubicBezTo>
                <a:cubicBezTo>
                  <a:pt x="6133362" y="82963"/>
                  <a:pt x="6074486" y="180507"/>
                  <a:pt x="6097424" y="316702"/>
                </a:cubicBezTo>
                <a:cubicBezTo>
                  <a:pt x="6120362" y="452897"/>
                  <a:pt x="6058291" y="530388"/>
                  <a:pt x="6097424" y="646331"/>
                </a:cubicBezTo>
                <a:cubicBezTo>
                  <a:pt x="5977134" y="678344"/>
                  <a:pt x="5705791" y="627171"/>
                  <a:pt x="5543113" y="646331"/>
                </a:cubicBezTo>
                <a:cubicBezTo>
                  <a:pt x="5380435" y="665491"/>
                  <a:pt x="5211961" y="637473"/>
                  <a:pt x="5110750" y="646331"/>
                </a:cubicBezTo>
                <a:cubicBezTo>
                  <a:pt x="5009539" y="655189"/>
                  <a:pt x="4704144" y="646235"/>
                  <a:pt x="4556439" y="646331"/>
                </a:cubicBezTo>
                <a:cubicBezTo>
                  <a:pt x="4408734" y="646427"/>
                  <a:pt x="4163924" y="585478"/>
                  <a:pt x="3880179" y="646331"/>
                </a:cubicBezTo>
                <a:cubicBezTo>
                  <a:pt x="3596434" y="707184"/>
                  <a:pt x="3463560" y="613017"/>
                  <a:pt x="3325868" y="646331"/>
                </a:cubicBezTo>
                <a:cubicBezTo>
                  <a:pt x="3188176" y="679645"/>
                  <a:pt x="3088284" y="637138"/>
                  <a:pt x="2954479" y="646331"/>
                </a:cubicBezTo>
                <a:cubicBezTo>
                  <a:pt x="2820674" y="655524"/>
                  <a:pt x="2726201" y="625671"/>
                  <a:pt x="2522116" y="646331"/>
                </a:cubicBezTo>
                <a:cubicBezTo>
                  <a:pt x="2318031" y="666991"/>
                  <a:pt x="2109074" y="579665"/>
                  <a:pt x="1845857" y="646331"/>
                </a:cubicBezTo>
                <a:cubicBezTo>
                  <a:pt x="1582640" y="712997"/>
                  <a:pt x="1462983" y="604750"/>
                  <a:pt x="1291545" y="646331"/>
                </a:cubicBezTo>
                <a:cubicBezTo>
                  <a:pt x="1120107" y="687912"/>
                  <a:pt x="1017017" y="596180"/>
                  <a:pt x="859182" y="646331"/>
                </a:cubicBezTo>
                <a:cubicBezTo>
                  <a:pt x="701347" y="696482"/>
                  <a:pt x="422953" y="559843"/>
                  <a:pt x="0" y="646331"/>
                </a:cubicBezTo>
                <a:cubicBezTo>
                  <a:pt x="-10891" y="578005"/>
                  <a:pt x="13391" y="448872"/>
                  <a:pt x="0" y="342555"/>
                </a:cubicBezTo>
                <a:cubicBezTo>
                  <a:pt x="-13391" y="236238"/>
                  <a:pt x="2374" y="70449"/>
                  <a:pt x="0" y="0"/>
                </a:cubicBezTo>
                <a:close/>
              </a:path>
            </a:pathLst>
          </a:custGeom>
          <a:noFill/>
          <a:ln w="12700">
            <a:solidFill>
              <a:srgbClr val="BF9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Fira Sans" panose="020B0503050000020004" pitchFamily="34" charset="0"/>
              </a:rPr>
              <a:t>the combination of pairs involving syllabic or non-syllabic endings might have depressed the effect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5C30E4-4EC0-11EF-2926-E250CD6A7FAD}"/>
              </a:ext>
            </a:extLst>
          </p:cNvPr>
          <p:cNvSpPr txBox="1"/>
          <p:nvPr/>
        </p:nvSpPr>
        <p:spPr>
          <a:xfrm>
            <a:off x="462721" y="3570188"/>
            <a:ext cx="108910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latin typeface="Fira Sans" panose="020B0503050000020004" pitchFamily="34" charset="0"/>
              </a:rPr>
              <a:t>Two separate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</a:rPr>
              <a:t>form priming </a:t>
            </a:r>
            <a:r>
              <a:rPr lang="en-US" dirty="0">
                <a:latin typeface="Fira Sans" panose="020B0503050000020004" pitchFamily="34" charset="0"/>
              </a:rPr>
              <a:t>conditions were tested: </a:t>
            </a: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Fira Sans" panose="020B0503050000020004" pitchFamily="34" charset="0"/>
              </a:rPr>
              <a:t>orthographic </a:t>
            </a:r>
            <a:r>
              <a:rPr lang="en-US" dirty="0">
                <a:solidFill>
                  <a:srgbClr val="FE9929"/>
                </a:solidFill>
                <a:latin typeface="Fira Sans" panose="020B0503050000020004" pitchFamily="34" charset="0"/>
              </a:rPr>
              <a:t>syllabic</a:t>
            </a:r>
            <a:r>
              <a:rPr lang="en-US" dirty="0">
                <a:latin typeface="Fira Sans" panose="020B0503050000020004" pitchFamily="34" charset="0"/>
              </a:rPr>
              <a:t> (CVC) condition: </a:t>
            </a:r>
            <a:r>
              <a:rPr lang="en-US" dirty="0" err="1">
                <a:latin typeface="Fira Sans" panose="020B0503050000020004" pitchFamily="34" charset="0"/>
              </a:rPr>
              <a:t>can.</a:t>
            </a:r>
            <a:r>
              <a:rPr lang="en-US" dirty="0" err="1">
                <a:solidFill>
                  <a:srgbClr val="FE9929"/>
                </a:solidFill>
                <a:latin typeface="Fira Sans" panose="020B0503050000020004" pitchFamily="34" charset="0"/>
              </a:rPr>
              <a:t>vas</a:t>
            </a:r>
            <a:r>
              <a:rPr lang="en-US" dirty="0">
                <a:latin typeface="Fira Sans" panose="020B0503050000020004" pitchFamily="34" charset="0"/>
              </a:rPr>
              <a:t>-CAN</a:t>
            </a: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Fira Sans" panose="020B0503050000020004" pitchFamily="34" charset="0"/>
              </a:rPr>
              <a:t>orthographic </a:t>
            </a:r>
            <a:r>
              <a:rPr lang="en-US" dirty="0">
                <a:solidFill>
                  <a:srgbClr val="D95F0E"/>
                </a:solidFill>
                <a:latin typeface="Fira Sans" panose="020B0503050000020004" pitchFamily="34" charset="0"/>
              </a:rPr>
              <a:t>non-syllabic</a:t>
            </a:r>
            <a:r>
              <a:rPr lang="en-US" dirty="0">
                <a:latin typeface="Fira Sans" panose="020B0503050000020004" pitchFamily="34" charset="0"/>
              </a:rPr>
              <a:t> condition: star</a:t>
            </a:r>
            <a:r>
              <a:rPr lang="en-US" dirty="0">
                <a:solidFill>
                  <a:srgbClr val="D95F0E"/>
                </a:solidFill>
                <a:latin typeface="Fira Sans" panose="020B0503050000020004" pitchFamily="34" charset="0"/>
              </a:rPr>
              <a:t>ch</a:t>
            </a:r>
            <a:r>
              <a:rPr lang="en-US" dirty="0">
                <a:latin typeface="Fira Sans" panose="020B0503050000020004" pitchFamily="34" charset="0"/>
              </a:rPr>
              <a:t>-STAR</a:t>
            </a:r>
          </a:p>
        </p:txBody>
      </p:sp>
      <p:sp>
        <p:nvSpPr>
          <p:cNvPr id="6" name="Left-Right Arrow 5">
            <a:extLst>
              <a:ext uri="{FF2B5EF4-FFF2-40B4-BE49-F238E27FC236}">
                <a16:creationId xmlns:a16="http://schemas.microsoft.com/office/drawing/2014/main" id="{11AC75A6-663E-7481-1203-2AEF671E93C6}"/>
              </a:ext>
            </a:extLst>
          </p:cNvPr>
          <p:cNvSpPr/>
          <p:nvPr/>
        </p:nvSpPr>
        <p:spPr>
          <a:xfrm>
            <a:off x="5761992" y="1900110"/>
            <a:ext cx="1015139" cy="495945"/>
          </a:xfrm>
          <a:prstGeom prst="leftRight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FE961AF-7B1F-E438-6038-20499C5D6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8DF9BB5-18F4-609B-EA1F-69AFA596BA49}"/>
              </a:ext>
            </a:extLst>
          </p:cNvPr>
          <p:cNvSpPr txBox="1">
            <a:spLocks/>
          </p:cNvSpPr>
          <p:nvPr/>
        </p:nvSpPr>
        <p:spPr>
          <a:xfrm>
            <a:off x="791704" y="1168247"/>
            <a:ext cx="6980695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it-IT" sz="2400" dirty="0" err="1">
                <a:latin typeface="Fira Sans Condensed Light" panose="020B0403050000020004" pitchFamily="34" charset="0"/>
              </a:rPr>
              <a:t>Issue</a:t>
            </a:r>
            <a:r>
              <a:rPr lang="it-IT" sz="2400" dirty="0">
                <a:latin typeface="Fira Sans Condensed Light" panose="020B0403050000020004" pitchFamily="34" charset="0"/>
              </a:rPr>
              <a:t> 1 – </a:t>
            </a:r>
            <a:r>
              <a:rPr lang="it-IT" sz="2400" dirty="0" err="1">
                <a:latin typeface="Fira Sans Condensed Light" panose="020B0403050000020004" pitchFamily="34" charset="0"/>
              </a:rPr>
              <a:t>Tackling</a:t>
            </a:r>
            <a:r>
              <a:rPr lang="it-IT" sz="2400" dirty="0">
                <a:latin typeface="Fira Sans Condensed Light" panose="020B0403050000020004" pitchFamily="34" charset="0"/>
              </a:rPr>
              <a:t> the </a:t>
            </a:r>
            <a:r>
              <a:rPr lang="it-IT" sz="2400" dirty="0" err="1">
                <a:latin typeface="Fira Sans Condensed Light" panose="020B0403050000020004" pitchFamily="34" charset="0"/>
              </a:rPr>
              <a:t>underestimation</a:t>
            </a:r>
            <a:r>
              <a:rPr lang="it-IT" sz="2400" dirty="0">
                <a:latin typeface="Fira Sans Condensed Light" panose="020B0403050000020004" pitchFamily="34" charset="0"/>
              </a:rPr>
              <a:t> of </a:t>
            </a:r>
            <a:r>
              <a:rPr lang="it-IT" sz="2400" dirty="0">
                <a:solidFill>
                  <a:schemeClr val="accent4">
                    <a:lumMod val="75000"/>
                  </a:schemeClr>
                </a:solidFill>
                <a:latin typeface="Fira Sans Condensed Light" panose="020B0403050000020004" pitchFamily="34" charset="0"/>
              </a:rPr>
              <a:t>form </a:t>
            </a:r>
            <a:r>
              <a:rPr lang="it-IT" sz="2400" dirty="0">
                <a:solidFill>
                  <a:srgbClr val="BF9000"/>
                </a:solidFill>
                <a:latin typeface="Fira Sans Condensed Light" panose="020B0403050000020004" pitchFamily="34" charset="0"/>
              </a:rPr>
              <a:t>priming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0C5ED82-5697-B317-D97C-D636FE504DE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34375" y="3892210"/>
            <a:ext cx="5873385" cy="29366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6440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4949"/>
    </mc:Choice>
    <mc:Fallback>
      <p:transition spd="slow" advTm="849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5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25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403B83-4BA2-F7E9-B203-E10A4A5BF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29406-5F0D-E4F3-B2BB-44B40606A596}"/>
              </a:ext>
            </a:extLst>
          </p:cNvPr>
          <p:cNvSpPr txBox="1">
            <a:spLocks/>
          </p:cNvSpPr>
          <p:nvPr/>
        </p:nvSpPr>
        <p:spPr>
          <a:xfrm>
            <a:off x="848171" y="1159701"/>
            <a:ext cx="7228669" cy="50755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it-IT" sz="2400" dirty="0" err="1">
                <a:latin typeface="Fira Sans Condensed Light" panose="020B0403050000020004" pitchFamily="34" charset="0"/>
              </a:rPr>
              <a:t>Issue</a:t>
            </a:r>
            <a:r>
              <a:rPr lang="it-IT" sz="2400" dirty="0">
                <a:latin typeface="Fira Sans Condensed Light" panose="020B0403050000020004" pitchFamily="34" charset="0"/>
              </a:rPr>
              <a:t> 2 – the </a:t>
            </a:r>
            <a:r>
              <a:rPr lang="it-IT" sz="2400" dirty="0" err="1">
                <a:latin typeface="Fira Sans Condensed Light" panose="020B0403050000020004" pitchFamily="34" charset="0"/>
              </a:rPr>
              <a:t>overestimation</a:t>
            </a:r>
            <a:r>
              <a:rPr lang="it-IT" sz="2400" dirty="0">
                <a:latin typeface="Fira Sans Condensed Light" panose="020B0403050000020004" pitchFamily="34" charset="0"/>
              </a:rPr>
              <a:t> of </a:t>
            </a:r>
            <a:r>
              <a:rPr lang="it-IT" sz="2400" dirty="0" err="1">
                <a:ln w="0" cap="sq" cmpd="sng">
                  <a:noFill/>
                  <a:prstDash val="solid"/>
                  <a:round/>
                </a:ln>
                <a:solidFill>
                  <a:srgbClr val="FFC000"/>
                </a:solidFill>
                <a:latin typeface="Fira Sans Condensed Light" panose="020B0403050000020004" pitchFamily="34" charset="0"/>
              </a:rPr>
              <a:t>opaque</a:t>
            </a:r>
            <a:r>
              <a:rPr lang="it-IT" sz="2400" dirty="0">
                <a:ln w="0" cap="sq" cmpd="sng">
                  <a:noFill/>
                  <a:prstDash val="solid"/>
                  <a:round/>
                </a:ln>
                <a:solidFill>
                  <a:srgbClr val="FFC000"/>
                </a:solidFill>
                <a:latin typeface="Fira Sans Condensed Light" panose="020B0403050000020004" pitchFamily="34" charset="0"/>
              </a:rPr>
              <a:t> priming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D6BCD0-4332-D9F2-B528-0F0612E3B6F4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8856" y="2755667"/>
            <a:ext cx="4186230" cy="156983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30534D5-88B3-528E-4463-85B33F6FCEDF}"/>
              </a:ext>
            </a:extLst>
          </p:cNvPr>
          <p:cNvSpPr txBox="1"/>
          <p:nvPr/>
        </p:nvSpPr>
        <p:spPr>
          <a:xfrm>
            <a:off x="315067" y="2386335"/>
            <a:ext cx="5412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latin typeface="Fira Sans" panose="020B0503050000020004" pitchFamily="34" charset="0"/>
              </a:rPr>
              <a:t>Meta-analysis: </a:t>
            </a:r>
            <a:r>
              <a:rPr lang="en-US" dirty="0" err="1">
                <a:solidFill>
                  <a:schemeClr val="accent6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chemeClr val="accent6"/>
                </a:solidFill>
                <a:latin typeface="Fira Sans" panose="020B0503050000020004" pitchFamily="34" charset="0"/>
              </a:rPr>
              <a:t>painter</a:t>
            </a:r>
            <a:r>
              <a:rPr lang="en-US" baseline="-25000" dirty="0">
                <a:solidFill>
                  <a:schemeClr val="accent6"/>
                </a:solidFill>
                <a:latin typeface="Fira Sans" panose="020B0503050000020004" pitchFamily="34" charset="0"/>
              </a:rPr>
              <a:t>-PAINT</a:t>
            </a:r>
            <a:r>
              <a:rPr lang="en-US" dirty="0">
                <a:latin typeface="Fira Sans" panose="020B0503050000020004" pitchFamily="34" charset="0"/>
              </a:rPr>
              <a:t> &gt; </a:t>
            </a:r>
            <a:r>
              <a:rPr lang="en-US" dirty="0" err="1">
                <a:solidFill>
                  <a:srgbClr val="FFC000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rgbClr val="FFC000"/>
                </a:solidFill>
                <a:latin typeface="Fira Sans" panose="020B0503050000020004" pitchFamily="34" charset="0"/>
              </a:rPr>
              <a:t>corner</a:t>
            </a:r>
            <a:r>
              <a:rPr lang="en-US" baseline="-25000" dirty="0">
                <a:solidFill>
                  <a:srgbClr val="FFC000"/>
                </a:solidFill>
                <a:latin typeface="Fira Sans" panose="020B0503050000020004" pitchFamily="34" charset="0"/>
              </a:rPr>
              <a:t>-CORN</a:t>
            </a:r>
            <a:endParaRPr lang="en-US" dirty="0">
              <a:solidFill>
                <a:srgbClr val="FFC000"/>
              </a:solidFill>
              <a:latin typeface="Fira Sans" panose="020B05030500000200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9C9063-0004-D440-533B-4E191149BB9E}"/>
              </a:ext>
            </a:extLst>
          </p:cNvPr>
          <p:cNvSpPr txBox="1"/>
          <p:nvPr/>
        </p:nvSpPr>
        <p:spPr>
          <a:xfrm>
            <a:off x="3802779" y="1664235"/>
            <a:ext cx="48282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525" lvl="1" algn="ctr"/>
            <a:r>
              <a:rPr lang="en-US" dirty="0">
                <a:latin typeface="Fira Sans" panose="020B0503050000020004" pitchFamily="34" charset="0"/>
              </a:rPr>
              <a:t>(</a:t>
            </a:r>
            <a:r>
              <a:rPr lang="en-US" dirty="0" err="1">
                <a:solidFill>
                  <a:schemeClr val="accent6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chemeClr val="accent6"/>
                </a:solidFill>
                <a:latin typeface="Fira Sans" panose="020B0503050000020004" pitchFamily="34" charset="0"/>
              </a:rPr>
              <a:t>painter</a:t>
            </a:r>
            <a:r>
              <a:rPr lang="en-US" baseline="-25000" dirty="0">
                <a:solidFill>
                  <a:schemeClr val="accent6"/>
                </a:solidFill>
                <a:latin typeface="Fira Sans" panose="020B0503050000020004" pitchFamily="34" charset="0"/>
              </a:rPr>
              <a:t>-PAINT</a:t>
            </a:r>
            <a:r>
              <a:rPr lang="en-US" dirty="0">
                <a:latin typeface="Fira Sans" panose="020B0503050000020004" pitchFamily="34" charset="0"/>
              </a:rPr>
              <a:t> ≈ </a:t>
            </a:r>
            <a:r>
              <a:rPr lang="en-US" dirty="0" err="1">
                <a:solidFill>
                  <a:srgbClr val="FFC000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rgbClr val="FFC000"/>
                </a:solidFill>
                <a:latin typeface="Fira Sans" panose="020B0503050000020004" pitchFamily="34" charset="0"/>
              </a:rPr>
              <a:t>corner</a:t>
            </a:r>
            <a:r>
              <a:rPr lang="en-US" baseline="-25000" dirty="0">
                <a:solidFill>
                  <a:srgbClr val="FFC000"/>
                </a:solidFill>
                <a:latin typeface="Fira Sans" panose="020B0503050000020004" pitchFamily="34" charset="0"/>
              </a:rPr>
              <a:t>-CORN</a:t>
            </a:r>
            <a:r>
              <a:rPr lang="en-US" dirty="0">
                <a:latin typeface="Fira Sans" panose="020B0503050000020004" pitchFamily="34" charset="0"/>
              </a:rPr>
              <a:t>) &gt; </a:t>
            </a:r>
            <a:r>
              <a:rPr lang="en-US" dirty="0" err="1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</a:rPr>
              <a:t>cashew</a:t>
            </a:r>
            <a:r>
              <a:rPr lang="en-US" baseline="-25000" dirty="0">
                <a:solidFill>
                  <a:schemeClr val="accent4">
                    <a:lumMod val="75000"/>
                  </a:schemeClr>
                </a:solidFill>
                <a:latin typeface="Fira Sans" panose="020B0503050000020004" pitchFamily="34" charset="0"/>
              </a:rPr>
              <a:t>-CASH</a:t>
            </a:r>
            <a:endParaRPr lang="en-US" dirty="0">
              <a:solidFill>
                <a:schemeClr val="accent4">
                  <a:lumMod val="75000"/>
                </a:schemeClr>
              </a:solidFill>
              <a:latin typeface="Fira Sans" panose="020B05030500000200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6979B6-DCAA-8734-AFD2-5682FF772899}"/>
              </a:ext>
            </a:extLst>
          </p:cNvPr>
          <p:cNvSpPr txBox="1"/>
          <p:nvPr/>
        </p:nvSpPr>
        <p:spPr>
          <a:xfrm>
            <a:off x="5434098" y="2839000"/>
            <a:ext cx="64460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latin typeface="Fira Sans" panose="020B0503050000020004" pitchFamily="34" charset="0"/>
              </a:rPr>
              <a:t>no agreed-upon definition of morphological ”opacity”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36C598F8-7E4E-95F4-9AC6-2F749B898668}"/>
              </a:ext>
            </a:extLst>
          </p:cNvPr>
          <p:cNvSpPr/>
          <p:nvPr/>
        </p:nvSpPr>
        <p:spPr>
          <a:xfrm flipH="1">
            <a:off x="2944442" y="1855679"/>
            <a:ext cx="1441343" cy="1119024"/>
          </a:xfrm>
          <a:prstGeom prst="arc">
            <a:avLst/>
          </a:prstGeom>
          <a:ln w="127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A205D6C7-7C38-618E-1B56-7B531DC2D839}"/>
              </a:ext>
            </a:extLst>
          </p:cNvPr>
          <p:cNvSpPr/>
          <p:nvPr/>
        </p:nvSpPr>
        <p:spPr>
          <a:xfrm>
            <a:off x="8048064" y="1862049"/>
            <a:ext cx="1441343" cy="1119024"/>
          </a:xfrm>
          <a:prstGeom prst="arc">
            <a:avLst>
              <a:gd name="adj1" fmla="val 16200000"/>
              <a:gd name="adj2" fmla="val 2073283"/>
            </a:avLst>
          </a:prstGeom>
          <a:ln w="12700">
            <a:solidFill>
              <a:schemeClr val="tx1"/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C132F5-8777-762D-68B1-313591F28ADD}"/>
              </a:ext>
            </a:extLst>
          </p:cNvPr>
          <p:cNvSpPr txBox="1"/>
          <p:nvPr/>
        </p:nvSpPr>
        <p:spPr>
          <a:xfrm>
            <a:off x="4827762" y="3484694"/>
            <a:ext cx="3585172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938" lvl="1" algn="ctr">
              <a:spcAft>
                <a:spcPts val="600"/>
              </a:spcAft>
            </a:pPr>
            <a:r>
              <a:rPr lang="en-US" dirty="0">
                <a:latin typeface="Fira Sans" panose="020B0503050000020004" pitchFamily="34" charset="0"/>
              </a:rPr>
              <a:t>mislabeling issue</a:t>
            </a:r>
          </a:p>
          <a:p>
            <a:pPr marL="7938" lvl="1" algn="ctr">
              <a:spcAft>
                <a:spcPts val="600"/>
              </a:spcAft>
            </a:pPr>
            <a:r>
              <a:rPr lang="en-US" sz="1400" dirty="0">
                <a:solidFill>
                  <a:schemeClr val="accent6"/>
                </a:solidFill>
                <a:latin typeface="Fira Sans" panose="020B0503050000020004" pitchFamily="34" charset="0"/>
              </a:rPr>
              <a:t>fruitless-FRUIT</a:t>
            </a:r>
            <a:r>
              <a:rPr lang="en-US" sz="1400" dirty="0">
                <a:latin typeface="Fira Sans" panose="020B0503050000020004" pitchFamily="34" charset="0"/>
              </a:rPr>
              <a:t>; </a:t>
            </a:r>
            <a:r>
              <a:rPr lang="en-US" sz="1400" dirty="0">
                <a:solidFill>
                  <a:srgbClr val="FE9929"/>
                </a:solidFill>
                <a:latin typeface="Fira Sans" panose="020B0503050000020004" pitchFamily="34" charset="0"/>
              </a:rPr>
              <a:t>planet-PLAN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FB7571-37EB-86B2-1C6F-7283DB680BB1}"/>
              </a:ext>
            </a:extLst>
          </p:cNvPr>
          <p:cNvSpPr txBox="1"/>
          <p:nvPr/>
        </p:nvSpPr>
        <p:spPr>
          <a:xfrm>
            <a:off x="8322400" y="3515471"/>
            <a:ext cx="4014456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938" lvl="1" algn="ctr">
              <a:spcAft>
                <a:spcPts val="600"/>
              </a:spcAft>
            </a:pPr>
            <a:r>
              <a:rPr lang="en-US" dirty="0">
                <a:latin typeface="Fira Sans" panose="020B0503050000020004" pitchFamily="34" charset="0"/>
              </a:rPr>
              <a:t>a function of cosine similarity? </a:t>
            </a:r>
          </a:p>
          <a:p>
            <a:pPr marL="7938" lvl="1" algn="ctr">
              <a:spcAft>
                <a:spcPts val="600"/>
              </a:spcAft>
            </a:pPr>
            <a:r>
              <a:rPr lang="en-US" sz="1400" dirty="0">
                <a:latin typeface="Fira Sans" panose="020B0503050000020004" pitchFamily="34" charset="0"/>
              </a:rPr>
              <a:t>(Marelli &amp; Baroni 2015)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0D09557-A4E7-CA93-1024-53945E07B5F7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7060706" y="3208332"/>
            <a:ext cx="1596426" cy="31118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D9C2CCD-D8C8-A256-F30E-6E5726E4BEE3}"/>
              </a:ext>
            </a:extLst>
          </p:cNvPr>
          <p:cNvCxnSpPr>
            <a:cxnSpLocks/>
          </p:cNvCxnSpPr>
          <p:nvPr/>
        </p:nvCxnSpPr>
        <p:spPr>
          <a:xfrm>
            <a:off x="8657132" y="3204286"/>
            <a:ext cx="1405796" cy="31118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1DAC31FB-219D-268F-F8D2-657CB1B9E3D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3315" y="4162734"/>
            <a:ext cx="4992232" cy="266252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729D0DF8-80EE-7E2D-54B1-FA648A97C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3700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152"/>
    </mc:Choice>
    <mc:Fallback>
      <p:transition spd="slow" advTm="1211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uiExpand="1" build="p"/>
      <p:bldP spid="13" grpId="0"/>
      <p:bldP spid="4" grpId="0"/>
      <p:bldP spid="3" grpId="0" animBg="1"/>
      <p:bldP spid="6" grpId="0" animBg="1"/>
      <p:bldP spid="9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D928F-1754-BE6D-AFF0-6B324DA9C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07DCD-114F-54DC-851A-98C3F17E292D}"/>
              </a:ext>
            </a:extLst>
          </p:cNvPr>
          <p:cNvSpPr txBox="1">
            <a:spLocks/>
          </p:cNvSpPr>
          <p:nvPr/>
        </p:nvSpPr>
        <p:spPr>
          <a:xfrm>
            <a:off x="848171" y="1159701"/>
            <a:ext cx="7228669" cy="50755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it-IT" sz="2400" dirty="0" err="1">
                <a:latin typeface="Fira Sans Condensed Light" panose="020B0403050000020004" pitchFamily="34" charset="0"/>
              </a:rPr>
              <a:t>Issue</a:t>
            </a:r>
            <a:r>
              <a:rPr lang="it-IT" sz="2400" dirty="0">
                <a:latin typeface="Fira Sans Condensed Light" panose="020B0403050000020004" pitchFamily="34" charset="0"/>
              </a:rPr>
              <a:t> 2 – </a:t>
            </a:r>
            <a:r>
              <a:rPr lang="it-IT" sz="2400" dirty="0" err="1">
                <a:latin typeface="Fira Sans Condensed Light" panose="020B0403050000020004" pitchFamily="34" charset="0"/>
              </a:rPr>
              <a:t>tackling</a:t>
            </a:r>
            <a:r>
              <a:rPr lang="it-IT" sz="2400" dirty="0">
                <a:latin typeface="Fira Sans Condensed Light" panose="020B0403050000020004" pitchFamily="34" charset="0"/>
              </a:rPr>
              <a:t> the </a:t>
            </a:r>
            <a:r>
              <a:rPr lang="it-IT" sz="2400" dirty="0" err="1">
                <a:latin typeface="Fira Sans Condensed Light" panose="020B0403050000020004" pitchFamily="34" charset="0"/>
              </a:rPr>
              <a:t>overestimation</a:t>
            </a:r>
            <a:r>
              <a:rPr lang="it-IT" sz="2400" dirty="0">
                <a:latin typeface="Fira Sans Condensed Light" panose="020B0403050000020004" pitchFamily="34" charset="0"/>
              </a:rPr>
              <a:t> of </a:t>
            </a:r>
            <a:r>
              <a:rPr lang="it-IT" sz="2400" dirty="0" err="1">
                <a:ln w="0" cap="sq" cmpd="sng">
                  <a:noFill/>
                  <a:prstDash val="solid"/>
                  <a:round/>
                </a:ln>
                <a:solidFill>
                  <a:srgbClr val="FFC000"/>
                </a:solidFill>
                <a:latin typeface="Fira Sans Condensed Light" panose="020B0403050000020004" pitchFamily="34" charset="0"/>
              </a:rPr>
              <a:t>opaque</a:t>
            </a:r>
            <a:r>
              <a:rPr lang="it-IT" sz="2400" dirty="0">
                <a:ln w="0" cap="sq" cmpd="sng">
                  <a:noFill/>
                  <a:prstDash val="solid"/>
                  <a:round/>
                </a:ln>
                <a:solidFill>
                  <a:srgbClr val="FFC000"/>
                </a:solidFill>
                <a:latin typeface="Fira Sans Condensed Light" panose="020B0403050000020004" pitchFamily="34" charset="0"/>
              </a:rPr>
              <a:t> priming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33992D9-3B75-3A56-E2D7-33F5635F9F8A}"/>
              </a:ext>
            </a:extLst>
          </p:cNvPr>
          <p:cNvSpPr txBox="1"/>
          <p:nvPr/>
        </p:nvSpPr>
        <p:spPr>
          <a:xfrm>
            <a:off x="838200" y="1990998"/>
            <a:ext cx="978764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latin typeface="Fira Sans" panose="020B0503050000020004" pitchFamily="34" charset="0"/>
              </a:rPr>
              <a:t>Stricter opacity selection criteria:</a:t>
            </a: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Fira Sans" panose="020B0503050000020004" pitchFamily="34" charset="0"/>
              </a:rPr>
              <a:t>no etymologically related words (e.g., helmet-HELM)</a:t>
            </a: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Fira Sans" panose="020B0503050000020004" pitchFamily="34" charset="0"/>
              </a:rPr>
              <a:t>no ambiguous parses (e.g., united-UNIT)</a:t>
            </a: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Fira Sans" panose="020B0503050000020004" pitchFamily="34" charset="0"/>
              </a:rPr>
              <a:t>no unproductive suffixes (e.g., planet-PLAN)</a:t>
            </a:r>
          </a:p>
          <a:p>
            <a:pPr marL="800100" lvl="1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Fira Sans" panose="020B0503050000020004" pitchFamily="34" charset="0"/>
              </a:rPr>
              <a:t>semantic similarity assessment via current DSMs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64537E-7BF8-4083-95D7-E0CE7486F85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1301" y="3981976"/>
            <a:ext cx="10212499" cy="2723333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21CFB21-128A-1FA4-05A8-E1A20EFD6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84693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569"/>
    </mc:Choice>
    <mc:Fallback>
      <p:transition spd="slow" advTm="605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69959F-A118-0C08-73EF-8EA814B16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71DCE1E7-1A0B-1B6C-C61A-719C3B8DB089}"/>
              </a:ext>
            </a:extLst>
          </p:cNvPr>
          <p:cNvSpPr txBox="1"/>
          <p:nvPr/>
        </p:nvSpPr>
        <p:spPr>
          <a:xfrm>
            <a:off x="838200" y="1751284"/>
            <a:ext cx="10891079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Fira Sans" panose="020B0503050000020004" pitchFamily="34" charset="0"/>
              </a:rPr>
              <a:t>Low statistical power is a long-standing issue in the field (</a:t>
            </a:r>
            <a:r>
              <a:rPr lang="en-US" sz="2000" dirty="0" err="1">
                <a:latin typeface="Fira Sans" panose="020B0503050000020004" pitchFamily="34" charset="0"/>
              </a:rPr>
              <a:t>Brysbaert</a:t>
            </a:r>
            <a:r>
              <a:rPr lang="en-US" sz="2000" dirty="0">
                <a:latin typeface="Fira Sans" panose="020B0503050000020004" pitchFamily="34" charset="0"/>
              </a:rPr>
              <a:t> &amp; Stevens 2019), leading to: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Fira Sans" panose="020B0503050000020004" pitchFamily="34" charset="0"/>
              </a:rPr>
              <a:t>miss to detect a true effect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Fira Sans" panose="020B0503050000020004" pitchFamily="34" charset="0"/>
              </a:rPr>
              <a:t>fail to provide an accurate estimate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Fira Sans" panose="020B0503050000020004" pitchFamily="34" charset="0"/>
              </a:rPr>
              <a:t>effect overestimation/directionality reversal</a:t>
            </a:r>
            <a:endParaRPr lang="en-US" sz="2000" dirty="0">
              <a:latin typeface="Fira Sans" panose="020B05030500000200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ira Sans" panose="020B0503050000020004" pitchFamily="34" charset="0"/>
              </a:rPr>
              <a:t>We addressed this issue by carrying out 6 replications of the same experiment.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7508110-719A-5D1A-8D55-B20EE416EC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264014"/>
              </p:ext>
            </p:extLst>
          </p:nvPr>
        </p:nvGraphicFramePr>
        <p:xfrm>
          <a:off x="1657624" y="3875184"/>
          <a:ext cx="9118602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2686">
                  <a:extLst>
                    <a:ext uri="{9D8B030D-6E8A-4147-A177-3AD203B41FA5}">
                      <a16:colId xmlns:a16="http://schemas.microsoft.com/office/drawing/2014/main" val="613640983"/>
                    </a:ext>
                  </a:extLst>
                </a:gridCol>
                <a:gridCol w="1186542">
                  <a:extLst>
                    <a:ext uri="{9D8B030D-6E8A-4147-A177-3AD203B41FA5}">
                      <a16:colId xmlns:a16="http://schemas.microsoft.com/office/drawing/2014/main" val="2262834775"/>
                    </a:ext>
                  </a:extLst>
                </a:gridCol>
                <a:gridCol w="1556658">
                  <a:extLst>
                    <a:ext uri="{9D8B030D-6E8A-4147-A177-3AD203B41FA5}">
                      <a16:colId xmlns:a16="http://schemas.microsoft.com/office/drawing/2014/main" val="2593562154"/>
                    </a:ext>
                  </a:extLst>
                </a:gridCol>
                <a:gridCol w="2188028">
                  <a:extLst>
                    <a:ext uri="{9D8B030D-6E8A-4147-A177-3AD203B41FA5}">
                      <a16:colId xmlns:a16="http://schemas.microsoft.com/office/drawing/2014/main" val="2086610342"/>
                    </a:ext>
                  </a:extLst>
                </a:gridCol>
                <a:gridCol w="1839686">
                  <a:extLst>
                    <a:ext uri="{9D8B030D-6E8A-4147-A177-3AD203B41FA5}">
                      <a16:colId xmlns:a16="http://schemas.microsoft.com/office/drawing/2014/main" val="4059216485"/>
                    </a:ext>
                  </a:extLst>
                </a:gridCol>
                <a:gridCol w="1905002">
                  <a:extLst>
                    <a:ext uri="{9D8B030D-6E8A-4147-A177-3AD203B41FA5}">
                      <a16:colId xmlns:a16="http://schemas.microsoft.com/office/drawing/2014/main" val="46368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Setting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Platform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Prime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Sample size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575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in-lab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PsychoPy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2 frames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22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PsychoJS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dirty="0" err="1">
                          <a:latin typeface="Fira Sans" panose="020B0503050000020004" pitchFamily="34" charset="0"/>
                        </a:rPr>
                        <a:t>ms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59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PsychoJS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Fira Sans" panose="020B0503050000020004" pitchFamily="34" charset="0"/>
                        </a:rPr>
                        <a:t>2 frames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36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Labvanced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dirty="0" err="1">
                          <a:latin typeface="Fira Sans" panose="020B0503050000020004" pitchFamily="34" charset="0"/>
                        </a:rPr>
                        <a:t>ms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Prolific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53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Labvanced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dirty="0" err="1">
                          <a:latin typeface="Fira Sans" panose="020B0503050000020004" pitchFamily="34" charset="0"/>
                        </a:rPr>
                        <a:t>ms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Prolific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89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Labvanced</a:t>
                      </a:r>
                      <a:endParaRPr lang="en-US" dirty="0">
                        <a:solidFill>
                          <a:schemeClr val="tx1"/>
                        </a:solidFill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ms</a:t>
                      </a:r>
                      <a:endParaRPr lang="en-US" dirty="0">
                        <a:solidFill>
                          <a:schemeClr val="tx1"/>
                        </a:solidFill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Prolific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221360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CD05E417-7173-9888-AC3F-8A9AE3711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E09EA91-244D-2063-DED7-79ACD399731D}"/>
              </a:ext>
            </a:extLst>
          </p:cNvPr>
          <p:cNvSpPr txBox="1">
            <a:spLocks/>
          </p:cNvSpPr>
          <p:nvPr/>
        </p:nvSpPr>
        <p:spPr>
          <a:xfrm>
            <a:off x="838200" y="1143580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it-IT" sz="2400" dirty="0" err="1">
                <a:latin typeface="Fira Sans Condensed Light" panose="020B0403050000020004" pitchFamily="34" charset="0"/>
              </a:rPr>
              <a:t>Issue</a:t>
            </a:r>
            <a:r>
              <a:rPr lang="it-IT" sz="2400" dirty="0">
                <a:latin typeface="Fira Sans Condensed Light" panose="020B0403050000020004" pitchFamily="34" charset="0"/>
              </a:rPr>
              <a:t> 3 – </a:t>
            </a:r>
            <a:r>
              <a:rPr lang="en-US" sz="2400" dirty="0">
                <a:latin typeface="Fira Sans Condensed Light" panose="020B0403050000020004" pitchFamily="34" charset="0"/>
              </a:rPr>
              <a:t>statistical power</a:t>
            </a:r>
            <a:endParaRPr lang="it-IT" sz="2400" dirty="0">
              <a:solidFill>
                <a:srgbClr val="BF9000"/>
              </a:solidFill>
              <a:latin typeface="Fira Sans Condensed Light" panose="020B04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1703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354"/>
    </mc:Choice>
    <mc:Fallback>
      <p:transition spd="slow" advTm="323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5331C-1553-BA54-830A-37285A765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4927BD87-53D6-9035-FF04-4BC6F4EE6AA9}"/>
              </a:ext>
            </a:extLst>
          </p:cNvPr>
          <p:cNvSpPr txBox="1"/>
          <p:nvPr/>
        </p:nvSpPr>
        <p:spPr>
          <a:xfrm>
            <a:off x="838200" y="1751284"/>
            <a:ext cx="10891079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Fira Sans" panose="020B0503050000020004" pitchFamily="34" charset="0"/>
              </a:rPr>
              <a:t>Low statistical power is a long-standing issue in the field (</a:t>
            </a:r>
            <a:r>
              <a:rPr lang="en-US" sz="2000" dirty="0" err="1">
                <a:latin typeface="Fira Sans" panose="020B0503050000020004" pitchFamily="34" charset="0"/>
              </a:rPr>
              <a:t>Brysbaert</a:t>
            </a:r>
            <a:r>
              <a:rPr lang="en-US" sz="2000" dirty="0">
                <a:latin typeface="Fira Sans" panose="020B0503050000020004" pitchFamily="34" charset="0"/>
              </a:rPr>
              <a:t> &amp; Stevens 2019), leading to: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Fira Sans" panose="020B0503050000020004" pitchFamily="34" charset="0"/>
              </a:rPr>
              <a:t>miss to detect a true effect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Fira Sans" panose="020B0503050000020004" pitchFamily="34" charset="0"/>
              </a:rPr>
              <a:t>fail to provide an accurate estimate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Fira Sans" panose="020B0503050000020004" pitchFamily="34" charset="0"/>
              </a:rPr>
              <a:t>effect overestimation/directionality reversal</a:t>
            </a:r>
            <a:endParaRPr lang="en-US" sz="2000" dirty="0">
              <a:latin typeface="Fira Sans" panose="020B05030500000200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ira Sans" panose="020B0503050000020004" pitchFamily="34" charset="0"/>
              </a:rPr>
              <a:t>We addressed this issue by carrying out 6 replications of the same experiment.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0B0C2B8-367A-76C1-BF41-A7B537970E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450522"/>
              </p:ext>
            </p:extLst>
          </p:nvPr>
        </p:nvGraphicFramePr>
        <p:xfrm>
          <a:off x="1657624" y="3875184"/>
          <a:ext cx="9118602" cy="25958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2686">
                  <a:extLst>
                    <a:ext uri="{9D8B030D-6E8A-4147-A177-3AD203B41FA5}">
                      <a16:colId xmlns:a16="http://schemas.microsoft.com/office/drawing/2014/main" val="613640983"/>
                    </a:ext>
                  </a:extLst>
                </a:gridCol>
                <a:gridCol w="1186542">
                  <a:extLst>
                    <a:ext uri="{9D8B030D-6E8A-4147-A177-3AD203B41FA5}">
                      <a16:colId xmlns:a16="http://schemas.microsoft.com/office/drawing/2014/main" val="2262834775"/>
                    </a:ext>
                  </a:extLst>
                </a:gridCol>
                <a:gridCol w="1556658">
                  <a:extLst>
                    <a:ext uri="{9D8B030D-6E8A-4147-A177-3AD203B41FA5}">
                      <a16:colId xmlns:a16="http://schemas.microsoft.com/office/drawing/2014/main" val="2593562154"/>
                    </a:ext>
                  </a:extLst>
                </a:gridCol>
                <a:gridCol w="2188028">
                  <a:extLst>
                    <a:ext uri="{9D8B030D-6E8A-4147-A177-3AD203B41FA5}">
                      <a16:colId xmlns:a16="http://schemas.microsoft.com/office/drawing/2014/main" val="2086610342"/>
                    </a:ext>
                  </a:extLst>
                </a:gridCol>
                <a:gridCol w="1839686">
                  <a:extLst>
                    <a:ext uri="{9D8B030D-6E8A-4147-A177-3AD203B41FA5}">
                      <a16:colId xmlns:a16="http://schemas.microsoft.com/office/drawing/2014/main" val="4059216485"/>
                    </a:ext>
                  </a:extLst>
                </a:gridCol>
                <a:gridCol w="1905002">
                  <a:extLst>
                    <a:ext uri="{9D8B030D-6E8A-4147-A177-3AD203B41FA5}">
                      <a16:colId xmlns:a16="http://schemas.microsoft.com/office/drawing/2014/main" val="46368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Setting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Platform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Prime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Sample size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575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FF0000"/>
                          </a:solidFill>
                          <a:latin typeface="Fira Sans" panose="020B0503050000020004" pitchFamily="34" charset="0"/>
                        </a:rPr>
                        <a:t>in-lab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PsychoPy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2 frames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22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PsychoJS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dirty="0" err="1">
                          <a:latin typeface="Fira Sans" panose="020B0503050000020004" pitchFamily="34" charset="0"/>
                        </a:rPr>
                        <a:t>ms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59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PsychoJS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Fira Sans" panose="020B0503050000020004" pitchFamily="34" charset="0"/>
                        </a:rPr>
                        <a:t>2 frames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36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Labvanced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dirty="0" err="1">
                          <a:latin typeface="Fira Sans" panose="020B0503050000020004" pitchFamily="34" charset="0"/>
                        </a:rPr>
                        <a:t>ms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Prolific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53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Labvanced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dirty="0" err="1">
                          <a:latin typeface="Fira Sans" panose="020B0503050000020004" pitchFamily="34" charset="0"/>
                        </a:rPr>
                        <a:t>ms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Prolific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89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Labvanced</a:t>
                      </a:r>
                      <a:endParaRPr lang="en-US" dirty="0">
                        <a:solidFill>
                          <a:schemeClr val="tx1"/>
                        </a:solidFill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ms</a:t>
                      </a:r>
                      <a:endParaRPr lang="en-US" dirty="0">
                        <a:solidFill>
                          <a:schemeClr val="tx1"/>
                        </a:solidFill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Prolific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221360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21599FB6-74F2-026F-AA6C-CCB8EFFBE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862CF24-3D54-A404-BA8E-202DDED97864}"/>
              </a:ext>
            </a:extLst>
          </p:cNvPr>
          <p:cNvSpPr txBox="1">
            <a:spLocks/>
          </p:cNvSpPr>
          <p:nvPr/>
        </p:nvSpPr>
        <p:spPr>
          <a:xfrm>
            <a:off x="838200" y="1143580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it-IT" sz="2400" dirty="0" err="1">
                <a:latin typeface="Fira Sans Condensed Light" panose="020B0403050000020004" pitchFamily="34" charset="0"/>
              </a:rPr>
              <a:t>Issue</a:t>
            </a:r>
            <a:r>
              <a:rPr lang="it-IT" sz="2400" dirty="0">
                <a:latin typeface="Fira Sans Condensed Light" panose="020B0403050000020004" pitchFamily="34" charset="0"/>
              </a:rPr>
              <a:t> 3 – </a:t>
            </a:r>
            <a:r>
              <a:rPr lang="en-US" sz="2400" dirty="0">
                <a:latin typeface="Fira Sans Condensed Light" panose="020B0403050000020004" pitchFamily="34" charset="0"/>
              </a:rPr>
              <a:t>statistical power</a:t>
            </a:r>
            <a:endParaRPr lang="it-IT" sz="2400" dirty="0">
              <a:solidFill>
                <a:srgbClr val="BF9000"/>
              </a:solidFill>
              <a:latin typeface="Fira Sans Condensed Light" panose="020B04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2552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45"/>
    </mc:Choice>
    <mc:Fallback>
      <p:transition spd="slow" advTm="8645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340E1-5B12-9F87-61D5-036B40E86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CEA1441E-580F-5B67-8B3F-5090A9BE4720}"/>
              </a:ext>
            </a:extLst>
          </p:cNvPr>
          <p:cNvSpPr txBox="1"/>
          <p:nvPr/>
        </p:nvSpPr>
        <p:spPr>
          <a:xfrm>
            <a:off x="838200" y="1751284"/>
            <a:ext cx="10891079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Fira Sans" panose="020B0503050000020004" pitchFamily="34" charset="0"/>
              </a:rPr>
              <a:t>Low statistical power is a long-standing issue in the field (</a:t>
            </a:r>
            <a:r>
              <a:rPr lang="en-US" sz="2000" dirty="0" err="1">
                <a:latin typeface="Fira Sans" panose="020B0503050000020004" pitchFamily="34" charset="0"/>
              </a:rPr>
              <a:t>Brysbaert</a:t>
            </a:r>
            <a:r>
              <a:rPr lang="en-US" sz="2000" dirty="0">
                <a:latin typeface="Fira Sans" panose="020B0503050000020004" pitchFamily="34" charset="0"/>
              </a:rPr>
              <a:t> &amp; Stevens 2019), leading to: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Fira Sans" panose="020B0503050000020004" pitchFamily="34" charset="0"/>
              </a:rPr>
              <a:t>miss to detect a true effect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Fira Sans" panose="020B0503050000020004" pitchFamily="34" charset="0"/>
              </a:rPr>
              <a:t>fail to provide an accurate estimate</a:t>
            </a:r>
          </a:p>
          <a:p>
            <a:pPr marL="800100" lvl="1" indent="-342900">
              <a:buFont typeface="Courier New" panose="02070309020205020404" pitchFamily="49" charset="0"/>
              <a:buChar char="o"/>
            </a:pPr>
            <a:r>
              <a:rPr lang="en-US" dirty="0">
                <a:latin typeface="Fira Sans" panose="020B0503050000020004" pitchFamily="34" charset="0"/>
              </a:rPr>
              <a:t>effect overestimation/directionality reversal</a:t>
            </a:r>
            <a:endParaRPr lang="en-US" sz="2000" dirty="0">
              <a:latin typeface="Fira Sans" panose="020B0503050000020004" pitchFamily="34" charset="0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latin typeface="Fira Sans" panose="020B0503050000020004" pitchFamily="34" charset="0"/>
              </a:rPr>
              <a:t>We addressed this issue by carrying out 6 replications of the same experiment.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EFA8593-91AA-1C60-CDC1-63C9EBFF06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4027334"/>
              </p:ext>
            </p:extLst>
          </p:nvPr>
        </p:nvGraphicFramePr>
        <p:xfrm>
          <a:off x="1657624" y="3875184"/>
          <a:ext cx="9118602" cy="296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2686">
                  <a:extLst>
                    <a:ext uri="{9D8B030D-6E8A-4147-A177-3AD203B41FA5}">
                      <a16:colId xmlns:a16="http://schemas.microsoft.com/office/drawing/2014/main" val="613640983"/>
                    </a:ext>
                  </a:extLst>
                </a:gridCol>
                <a:gridCol w="1186542">
                  <a:extLst>
                    <a:ext uri="{9D8B030D-6E8A-4147-A177-3AD203B41FA5}">
                      <a16:colId xmlns:a16="http://schemas.microsoft.com/office/drawing/2014/main" val="2262834775"/>
                    </a:ext>
                  </a:extLst>
                </a:gridCol>
                <a:gridCol w="1556658">
                  <a:extLst>
                    <a:ext uri="{9D8B030D-6E8A-4147-A177-3AD203B41FA5}">
                      <a16:colId xmlns:a16="http://schemas.microsoft.com/office/drawing/2014/main" val="2593562154"/>
                    </a:ext>
                  </a:extLst>
                </a:gridCol>
                <a:gridCol w="2188028">
                  <a:extLst>
                    <a:ext uri="{9D8B030D-6E8A-4147-A177-3AD203B41FA5}">
                      <a16:colId xmlns:a16="http://schemas.microsoft.com/office/drawing/2014/main" val="2086610342"/>
                    </a:ext>
                  </a:extLst>
                </a:gridCol>
                <a:gridCol w="1839686">
                  <a:extLst>
                    <a:ext uri="{9D8B030D-6E8A-4147-A177-3AD203B41FA5}">
                      <a16:colId xmlns:a16="http://schemas.microsoft.com/office/drawing/2014/main" val="4059216485"/>
                    </a:ext>
                  </a:extLst>
                </a:gridCol>
                <a:gridCol w="1905002">
                  <a:extLst>
                    <a:ext uri="{9D8B030D-6E8A-4147-A177-3AD203B41FA5}">
                      <a16:colId xmlns:a16="http://schemas.microsoft.com/office/drawing/2014/main" val="46368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Setting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Platform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Prime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Sample size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575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FF0000"/>
                          </a:solidFill>
                          <a:latin typeface="Fira Sans" panose="020B0503050000020004" pitchFamily="34" charset="0"/>
                        </a:rPr>
                        <a:t>in-lab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PsychoPy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2 frames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22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PsychoJS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dirty="0" err="1">
                          <a:latin typeface="Fira Sans" panose="020B0503050000020004" pitchFamily="34" charset="0"/>
                        </a:rPr>
                        <a:t>ms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59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PsychoJS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Fira Sans" panose="020B0503050000020004" pitchFamily="34" charset="0"/>
                        </a:rPr>
                        <a:t>2 frames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36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Labvanced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dirty="0" err="1">
                          <a:latin typeface="Fira Sans" panose="020B0503050000020004" pitchFamily="34" charset="0"/>
                        </a:rPr>
                        <a:t>ms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Prolific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53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Labvanced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dirty="0" err="1">
                          <a:latin typeface="Fira Sans" panose="020B0503050000020004" pitchFamily="34" charset="0"/>
                        </a:rPr>
                        <a:t>ms</a:t>
                      </a:r>
                      <a:endParaRPr lang="en-US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Prolific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89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accent1"/>
                          </a:solidFill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Labvanced</a:t>
                      </a:r>
                      <a:endParaRPr lang="en-US" dirty="0">
                        <a:solidFill>
                          <a:schemeClr val="tx1"/>
                        </a:solidFill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ms</a:t>
                      </a:r>
                      <a:endParaRPr lang="en-US" dirty="0">
                        <a:solidFill>
                          <a:schemeClr val="tx1"/>
                        </a:solidFill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Prolific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221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b="0" i="0" dirty="0">
                        <a:solidFill>
                          <a:schemeClr val="tx1"/>
                        </a:solidFill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0" i="0" dirty="0">
                        <a:solidFill>
                          <a:schemeClr val="accent1"/>
                        </a:solidFill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>
                        <a:solidFill>
                          <a:schemeClr val="tx1"/>
                        </a:solidFill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1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3,927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329895"/>
                  </a:ext>
                </a:extLst>
              </a:tr>
            </a:tbl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4A101A94-48B9-6061-2DFE-477CC9329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15A7549-AC6F-4962-04D5-233311014CA1}"/>
              </a:ext>
            </a:extLst>
          </p:cNvPr>
          <p:cNvSpPr txBox="1">
            <a:spLocks/>
          </p:cNvSpPr>
          <p:nvPr/>
        </p:nvSpPr>
        <p:spPr>
          <a:xfrm>
            <a:off x="838200" y="1143580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it-IT" sz="2400" dirty="0" err="1">
                <a:latin typeface="Fira Sans Condensed Light" panose="020B0403050000020004" pitchFamily="34" charset="0"/>
              </a:rPr>
              <a:t>Issue</a:t>
            </a:r>
            <a:r>
              <a:rPr lang="it-IT" sz="2400" dirty="0">
                <a:latin typeface="Fira Sans Condensed Light" panose="020B0403050000020004" pitchFamily="34" charset="0"/>
              </a:rPr>
              <a:t> 3 – </a:t>
            </a:r>
            <a:r>
              <a:rPr lang="en-US" sz="2400" dirty="0">
                <a:latin typeface="Fira Sans Condensed Light" panose="020B0403050000020004" pitchFamily="34" charset="0"/>
              </a:rPr>
              <a:t>statistical power</a:t>
            </a:r>
            <a:endParaRPr lang="it-IT" sz="2400" dirty="0">
              <a:solidFill>
                <a:srgbClr val="BF9000"/>
              </a:solidFill>
              <a:latin typeface="Fira Sans Condensed Light" panose="020B04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203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17"/>
    </mc:Choice>
    <mc:Fallback>
      <p:transition spd="slow" advTm="6417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0D69E-778D-568A-1AA8-825962452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3DE3A00-70BC-1B36-24FC-1BFF9C9EB3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896157"/>
              </p:ext>
            </p:extLst>
          </p:nvPr>
        </p:nvGraphicFramePr>
        <p:xfrm>
          <a:off x="1657624" y="2111828"/>
          <a:ext cx="9118602" cy="296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2686">
                  <a:extLst>
                    <a:ext uri="{9D8B030D-6E8A-4147-A177-3AD203B41FA5}">
                      <a16:colId xmlns:a16="http://schemas.microsoft.com/office/drawing/2014/main" val="613640983"/>
                    </a:ext>
                  </a:extLst>
                </a:gridCol>
                <a:gridCol w="1186542">
                  <a:extLst>
                    <a:ext uri="{9D8B030D-6E8A-4147-A177-3AD203B41FA5}">
                      <a16:colId xmlns:a16="http://schemas.microsoft.com/office/drawing/2014/main" val="2262834775"/>
                    </a:ext>
                  </a:extLst>
                </a:gridCol>
                <a:gridCol w="1556658">
                  <a:extLst>
                    <a:ext uri="{9D8B030D-6E8A-4147-A177-3AD203B41FA5}">
                      <a16:colId xmlns:a16="http://schemas.microsoft.com/office/drawing/2014/main" val="2593562154"/>
                    </a:ext>
                  </a:extLst>
                </a:gridCol>
                <a:gridCol w="2188028">
                  <a:extLst>
                    <a:ext uri="{9D8B030D-6E8A-4147-A177-3AD203B41FA5}">
                      <a16:colId xmlns:a16="http://schemas.microsoft.com/office/drawing/2014/main" val="2086610342"/>
                    </a:ext>
                  </a:extLst>
                </a:gridCol>
                <a:gridCol w="1839686">
                  <a:extLst>
                    <a:ext uri="{9D8B030D-6E8A-4147-A177-3AD203B41FA5}">
                      <a16:colId xmlns:a16="http://schemas.microsoft.com/office/drawing/2014/main" val="4059216485"/>
                    </a:ext>
                  </a:extLst>
                </a:gridCol>
                <a:gridCol w="1905002">
                  <a:extLst>
                    <a:ext uri="{9D8B030D-6E8A-4147-A177-3AD203B41FA5}">
                      <a16:colId xmlns:a16="http://schemas.microsoft.com/office/drawing/2014/main" val="46368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Setting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Platform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Prime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Sample size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575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FF0000"/>
                          </a:solidFill>
                          <a:latin typeface="Fira Sans" panose="020B0503050000020004" pitchFamily="34" charset="0"/>
                        </a:rPr>
                        <a:t>in-lab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PsychoPy</a:t>
                      </a:r>
                      <a:endParaRPr lang="en-US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2 frames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22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0070C0"/>
                          </a:solidFill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PsychoJS</a:t>
                      </a:r>
                      <a:endParaRPr lang="en-US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b="0" dirty="0" err="1">
                          <a:latin typeface="Fira Sans" panose="020B0503050000020004" pitchFamily="34" charset="0"/>
                        </a:rPr>
                        <a:t>ms</a:t>
                      </a:r>
                      <a:endParaRPr lang="en-US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59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0070C0"/>
                          </a:solidFill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PsychoJS</a:t>
                      </a:r>
                      <a:endParaRPr lang="en-US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Fira Sans" panose="020B0503050000020004" pitchFamily="34" charset="0"/>
                        </a:rPr>
                        <a:t>2 frames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36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0070C0"/>
                          </a:solidFill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Labvanced</a:t>
                      </a:r>
                      <a:endParaRPr lang="en-US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b="0" dirty="0" err="1">
                          <a:latin typeface="Fira Sans" panose="020B0503050000020004" pitchFamily="34" charset="0"/>
                        </a:rPr>
                        <a:t>ms</a:t>
                      </a:r>
                      <a:endParaRPr lang="en-US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Prolific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53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0070C0"/>
                          </a:solidFill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Labvanced</a:t>
                      </a:r>
                      <a:endParaRPr lang="en-US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b="0" dirty="0" err="1">
                          <a:latin typeface="Fira Sans" panose="020B0503050000020004" pitchFamily="34" charset="0"/>
                        </a:rPr>
                        <a:t>ms</a:t>
                      </a:r>
                      <a:endParaRPr lang="en-US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Prolific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89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ash"/>
                          </a:ln>
                          <a:noFill/>
                          <a:latin typeface="Fira Sans" panose="020B0503050000020004" pitchFamily="34" charset="0"/>
                        </a:rPr>
                        <a:t>6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ash"/>
                          </a:ln>
                          <a:noFill/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ash"/>
                          </a:ln>
                          <a:noFill/>
                          <a:latin typeface="Fira Sans" panose="020B0503050000020004" pitchFamily="34" charset="0"/>
                        </a:rPr>
                        <a:t>Labvanced</a:t>
                      </a:r>
                      <a:endParaRPr lang="en-US" b="0" dirty="0">
                        <a:ln>
                          <a:solidFill>
                            <a:schemeClr val="bg2">
                              <a:lumMod val="50000"/>
                            </a:schemeClr>
                          </a:solidFill>
                          <a:prstDash val="sysDash"/>
                        </a:ln>
                        <a:noFill/>
                        <a:latin typeface="Fira Sans" panose="020B05030500000200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ash"/>
                          </a:ln>
                          <a:noFill/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b="0" dirty="0" err="1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ash"/>
                          </a:ln>
                          <a:noFill/>
                          <a:latin typeface="Fira Sans" panose="020B0503050000020004" pitchFamily="34" charset="0"/>
                        </a:rPr>
                        <a:t>ms</a:t>
                      </a:r>
                      <a:endParaRPr lang="en-US" b="0" dirty="0">
                        <a:ln>
                          <a:solidFill>
                            <a:schemeClr val="bg2">
                              <a:lumMod val="50000"/>
                            </a:schemeClr>
                          </a:solidFill>
                          <a:prstDash val="sysDash"/>
                        </a:ln>
                        <a:noFill/>
                        <a:latin typeface="Fira Sans" panose="020B05030500000200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ash"/>
                          </a:ln>
                          <a:noFill/>
                          <a:latin typeface="Fira Sans" panose="020B0503050000020004" pitchFamily="34" charset="0"/>
                        </a:rPr>
                        <a:t>Prolific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ash"/>
                          </a:ln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3000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9474733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b="0" i="0" dirty="0">
                          <a:latin typeface="Fira Sans" panose="020B0503050000020004" pitchFamily="34" charset="0"/>
                        </a:rPr>
                        <a:t>total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927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55585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D11573A-72A6-068B-875F-84056317B55B}"/>
              </a:ext>
            </a:extLst>
          </p:cNvPr>
          <p:cNvSpPr txBox="1"/>
          <p:nvPr/>
        </p:nvSpPr>
        <p:spPr>
          <a:xfrm>
            <a:off x="1283034" y="5354011"/>
            <a:ext cx="96259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latin typeface="Fira Sans" panose="020B0503050000020004" pitchFamily="34" charset="0"/>
              </a:rPr>
              <a:t>Replications #1-#5 underwent the same analysis pipeline and then a varying-coefficient (VC) meta-analysis (Bonett 2009).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DCD0E30-83AC-DE73-2D13-B268D85F3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AB2DBB3-89AA-3EF9-C90D-3DB16564D8EA}"/>
              </a:ext>
            </a:extLst>
          </p:cNvPr>
          <p:cNvSpPr txBox="1">
            <a:spLocks/>
          </p:cNvSpPr>
          <p:nvPr/>
        </p:nvSpPr>
        <p:spPr>
          <a:xfrm>
            <a:off x="847578" y="1152958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Fira Sans Condensed Light" panose="020B0403050000020004" pitchFamily="34" charset="0"/>
              </a:rPr>
              <a:t>replications #1 - #5</a:t>
            </a:r>
            <a:endParaRPr lang="it-IT" sz="2400" dirty="0">
              <a:solidFill>
                <a:srgbClr val="BF9000"/>
              </a:solidFill>
              <a:latin typeface="Fira Sans Condensed Light" panose="020B04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723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928"/>
    </mc:Choice>
    <mc:Fallback>
      <p:transition spd="slow" advTm="13928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0F18C-61CA-D321-51DD-800357E9D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7BE7F3A-E570-0ACF-8931-F1924DF50B79}"/>
              </a:ext>
            </a:extLst>
          </p:cNvPr>
          <p:cNvSpPr txBox="1"/>
          <p:nvPr/>
        </p:nvSpPr>
        <p:spPr>
          <a:xfrm>
            <a:off x="1160492" y="2432832"/>
            <a:ext cx="793487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Fira Sans" panose="020B0503050000020004" pitchFamily="34" charset="0"/>
              </a:rPr>
              <a:t>identity: fuss-FUSS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chemeClr val="accent6"/>
                </a:solidFill>
                <a:latin typeface="Fira Sans" panose="020B0503050000020004" pitchFamily="34" charset="0"/>
              </a:rPr>
              <a:t>transparent: painter-PAINT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FFC000"/>
                </a:solidFill>
                <a:latin typeface="Fira Sans" panose="020B0503050000020004" pitchFamily="34" charset="0"/>
              </a:rPr>
              <a:t>opaque: wander-WAND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D95F0E"/>
                </a:solidFill>
                <a:latin typeface="Fira Sans" panose="020B0503050000020004" pitchFamily="34" charset="0"/>
              </a:rPr>
              <a:t>non-syllabic: starch-STAR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FE9929"/>
                </a:solidFill>
                <a:latin typeface="Fira Sans" panose="020B0503050000020004" pitchFamily="34" charset="0"/>
              </a:rPr>
              <a:t>syllabic: canvas-CAN</a:t>
            </a:r>
            <a:endParaRPr lang="en-US" dirty="0">
              <a:solidFill>
                <a:srgbClr val="D95F0E"/>
              </a:solidFill>
              <a:latin typeface="Fira Sans" panose="020B0503050000020004" pitchFamily="34" charset="0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dirty="0">
              <a:latin typeface="Fira Sans" panose="020B0503050000020004" pitchFamily="34" charset="0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endParaRPr lang="en-US" dirty="0">
              <a:latin typeface="Fira Sans" panose="020B05030500000200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12F8FE1-E6FD-C30F-1944-355C06DE0576}"/>
              </a:ext>
            </a:extLst>
          </p:cNvPr>
          <p:cNvSpPr txBox="1"/>
          <p:nvPr/>
        </p:nvSpPr>
        <p:spPr>
          <a:xfrm>
            <a:off x="1160492" y="5056311"/>
            <a:ext cx="10036044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32 stimuli for each condition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Prime and target words were controlled for HAL frequency and orthographic length across conditions. 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EB9B51E-6179-659A-5084-BA38358A5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CC5D09B-F097-A377-C9A7-82DA0BA4B01E}"/>
              </a:ext>
            </a:extLst>
          </p:cNvPr>
          <p:cNvSpPr txBox="1">
            <a:spLocks/>
          </p:cNvSpPr>
          <p:nvPr/>
        </p:nvSpPr>
        <p:spPr>
          <a:xfrm>
            <a:off x="847578" y="1152958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Fira Sans Condensed Light" panose="020B0403050000020004" pitchFamily="34" charset="0"/>
              </a:rPr>
              <a:t>replications #1 - #5</a:t>
            </a:r>
            <a:endParaRPr lang="it-IT" sz="2400" dirty="0">
              <a:solidFill>
                <a:srgbClr val="BF9000"/>
              </a:solidFill>
              <a:latin typeface="Fira Sans Condensed Light" panose="020B04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0587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82"/>
    </mc:Choice>
    <mc:Fallback>
      <p:transition spd="slow" advTm="6182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ED69F-661D-E969-DAE9-2174E7224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E6352D-FE0E-C734-3885-B154EF81EA40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556975"/>
            <a:ext cx="12143232" cy="2656332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249A5272-7E0A-AF31-44CA-C2BC0183408D}"/>
              </a:ext>
            </a:extLst>
          </p:cNvPr>
          <p:cNvSpPr/>
          <p:nvPr/>
        </p:nvSpPr>
        <p:spPr>
          <a:xfrm>
            <a:off x="1604766" y="4546947"/>
            <a:ext cx="3933173" cy="375781"/>
          </a:xfrm>
          <a:custGeom>
            <a:avLst/>
            <a:gdLst>
              <a:gd name="csX0" fmla="*/ 0 w 3933173"/>
              <a:gd name="csY0" fmla="*/ 62631 h 375781"/>
              <a:gd name="csX1" fmla="*/ 62631 w 3933173"/>
              <a:gd name="csY1" fmla="*/ 0 h 375781"/>
              <a:gd name="csX2" fmla="*/ 682777 w 3933173"/>
              <a:gd name="csY2" fmla="*/ 0 h 375781"/>
              <a:gd name="csX3" fmla="*/ 1188685 w 3933173"/>
              <a:gd name="csY3" fmla="*/ 0 h 375781"/>
              <a:gd name="csX4" fmla="*/ 1656514 w 3933173"/>
              <a:gd name="csY4" fmla="*/ 0 h 375781"/>
              <a:gd name="csX5" fmla="*/ 2238580 w 3933173"/>
              <a:gd name="csY5" fmla="*/ 0 h 375781"/>
              <a:gd name="csX6" fmla="*/ 2744488 w 3933173"/>
              <a:gd name="csY6" fmla="*/ 0 h 375781"/>
              <a:gd name="csX7" fmla="*/ 3364634 w 3933173"/>
              <a:gd name="csY7" fmla="*/ 0 h 375781"/>
              <a:gd name="csX8" fmla="*/ 3870542 w 3933173"/>
              <a:gd name="csY8" fmla="*/ 0 h 375781"/>
              <a:gd name="csX9" fmla="*/ 3933173 w 3933173"/>
              <a:gd name="csY9" fmla="*/ 62631 h 375781"/>
              <a:gd name="csX10" fmla="*/ 3933173 w 3933173"/>
              <a:gd name="csY10" fmla="*/ 313150 h 375781"/>
              <a:gd name="csX11" fmla="*/ 3870542 w 3933173"/>
              <a:gd name="csY11" fmla="*/ 375781 h 375781"/>
              <a:gd name="csX12" fmla="*/ 3440792 w 3933173"/>
              <a:gd name="csY12" fmla="*/ 375781 h 375781"/>
              <a:gd name="csX13" fmla="*/ 2820647 w 3933173"/>
              <a:gd name="csY13" fmla="*/ 375781 h 375781"/>
              <a:gd name="csX14" fmla="*/ 2352817 w 3933173"/>
              <a:gd name="csY14" fmla="*/ 375781 h 375781"/>
              <a:gd name="csX15" fmla="*/ 1808830 w 3933173"/>
              <a:gd name="csY15" fmla="*/ 375781 h 375781"/>
              <a:gd name="csX16" fmla="*/ 1188685 w 3933173"/>
              <a:gd name="csY16" fmla="*/ 375781 h 375781"/>
              <a:gd name="csX17" fmla="*/ 644697 w 3933173"/>
              <a:gd name="csY17" fmla="*/ 375781 h 375781"/>
              <a:gd name="csX18" fmla="*/ 62631 w 3933173"/>
              <a:gd name="csY18" fmla="*/ 375781 h 375781"/>
              <a:gd name="csX19" fmla="*/ 0 w 3933173"/>
              <a:gd name="csY19" fmla="*/ 313150 h 375781"/>
              <a:gd name="csX20" fmla="*/ 0 w 3933173"/>
              <a:gd name="csY20" fmla="*/ 62631 h 3757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933173" h="375781" extrusionOk="0">
                <a:moveTo>
                  <a:pt x="0" y="62631"/>
                </a:moveTo>
                <a:cubicBezTo>
                  <a:pt x="-5100" y="24895"/>
                  <a:pt x="25190" y="1070"/>
                  <a:pt x="62631" y="0"/>
                </a:cubicBezTo>
                <a:cubicBezTo>
                  <a:pt x="333763" y="-57245"/>
                  <a:pt x="417977" y="49645"/>
                  <a:pt x="682777" y="0"/>
                </a:cubicBezTo>
                <a:cubicBezTo>
                  <a:pt x="947577" y="-49645"/>
                  <a:pt x="1028741" y="13424"/>
                  <a:pt x="1188685" y="0"/>
                </a:cubicBezTo>
                <a:cubicBezTo>
                  <a:pt x="1348629" y="-13424"/>
                  <a:pt x="1445835" y="13923"/>
                  <a:pt x="1656514" y="0"/>
                </a:cubicBezTo>
                <a:cubicBezTo>
                  <a:pt x="1867193" y="-13923"/>
                  <a:pt x="2119279" y="8123"/>
                  <a:pt x="2238580" y="0"/>
                </a:cubicBezTo>
                <a:cubicBezTo>
                  <a:pt x="2357881" y="-8123"/>
                  <a:pt x="2641386" y="3133"/>
                  <a:pt x="2744488" y="0"/>
                </a:cubicBezTo>
                <a:cubicBezTo>
                  <a:pt x="2847590" y="-3133"/>
                  <a:pt x="3192982" y="42475"/>
                  <a:pt x="3364634" y="0"/>
                </a:cubicBezTo>
                <a:cubicBezTo>
                  <a:pt x="3536286" y="-42475"/>
                  <a:pt x="3711336" y="20221"/>
                  <a:pt x="3870542" y="0"/>
                </a:cubicBezTo>
                <a:cubicBezTo>
                  <a:pt x="3903702" y="2365"/>
                  <a:pt x="3929509" y="23791"/>
                  <a:pt x="3933173" y="62631"/>
                </a:cubicBezTo>
                <a:cubicBezTo>
                  <a:pt x="3936262" y="181626"/>
                  <a:pt x="3905680" y="199664"/>
                  <a:pt x="3933173" y="313150"/>
                </a:cubicBezTo>
                <a:cubicBezTo>
                  <a:pt x="3936813" y="353159"/>
                  <a:pt x="3905942" y="384165"/>
                  <a:pt x="3870542" y="375781"/>
                </a:cubicBezTo>
                <a:cubicBezTo>
                  <a:pt x="3727252" y="378584"/>
                  <a:pt x="3578606" y="372407"/>
                  <a:pt x="3440792" y="375781"/>
                </a:cubicBezTo>
                <a:cubicBezTo>
                  <a:pt x="3302978" y="379155"/>
                  <a:pt x="3093149" y="303206"/>
                  <a:pt x="2820647" y="375781"/>
                </a:cubicBezTo>
                <a:cubicBezTo>
                  <a:pt x="2548146" y="448356"/>
                  <a:pt x="2557747" y="322302"/>
                  <a:pt x="2352817" y="375781"/>
                </a:cubicBezTo>
                <a:cubicBezTo>
                  <a:pt x="2147887" y="429260"/>
                  <a:pt x="1981228" y="354936"/>
                  <a:pt x="1808830" y="375781"/>
                </a:cubicBezTo>
                <a:cubicBezTo>
                  <a:pt x="1636432" y="396626"/>
                  <a:pt x="1393463" y="335551"/>
                  <a:pt x="1188685" y="375781"/>
                </a:cubicBezTo>
                <a:cubicBezTo>
                  <a:pt x="983908" y="416011"/>
                  <a:pt x="875718" y="313570"/>
                  <a:pt x="644697" y="375781"/>
                </a:cubicBezTo>
                <a:cubicBezTo>
                  <a:pt x="413676" y="437992"/>
                  <a:pt x="272144" y="354680"/>
                  <a:pt x="62631" y="375781"/>
                </a:cubicBezTo>
                <a:cubicBezTo>
                  <a:pt x="25488" y="375886"/>
                  <a:pt x="2121" y="343916"/>
                  <a:pt x="0" y="313150"/>
                </a:cubicBezTo>
                <a:cubicBezTo>
                  <a:pt x="-27016" y="189558"/>
                  <a:pt x="19426" y="150116"/>
                  <a:pt x="0" y="62631"/>
                </a:cubicBezTo>
                <a:close/>
              </a:path>
            </a:pathLst>
          </a:custGeom>
          <a:noFill/>
          <a:ln w="22225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1D9B70B-BA73-2CE7-8D2A-1F673DB5FB82}"/>
              </a:ext>
            </a:extLst>
          </p:cNvPr>
          <p:cNvSpPr/>
          <p:nvPr/>
        </p:nvSpPr>
        <p:spPr>
          <a:xfrm>
            <a:off x="5812077" y="4530718"/>
            <a:ext cx="1983992" cy="408238"/>
          </a:xfrm>
          <a:custGeom>
            <a:avLst/>
            <a:gdLst>
              <a:gd name="csX0" fmla="*/ 0 w 1983992"/>
              <a:gd name="csY0" fmla="*/ 68041 h 408238"/>
              <a:gd name="csX1" fmla="*/ 68041 w 1983992"/>
              <a:gd name="csY1" fmla="*/ 0 h 408238"/>
              <a:gd name="csX2" fmla="*/ 566977 w 1983992"/>
              <a:gd name="csY2" fmla="*/ 0 h 408238"/>
              <a:gd name="csX3" fmla="*/ 1010475 w 1983992"/>
              <a:gd name="csY3" fmla="*/ 0 h 408238"/>
              <a:gd name="csX4" fmla="*/ 1435494 w 1983992"/>
              <a:gd name="csY4" fmla="*/ 0 h 408238"/>
              <a:gd name="csX5" fmla="*/ 1915951 w 1983992"/>
              <a:gd name="csY5" fmla="*/ 0 h 408238"/>
              <a:gd name="csX6" fmla="*/ 1983992 w 1983992"/>
              <a:gd name="csY6" fmla="*/ 68041 h 408238"/>
              <a:gd name="csX7" fmla="*/ 1983992 w 1983992"/>
              <a:gd name="csY7" fmla="*/ 340197 h 408238"/>
              <a:gd name="csX8" fmla="*/ 1915951 w 1983992"/>
              <a:gd name="csY8" fmla="*/ 408238 h 408238"/>
              <a:gd name="csX9" fmla="*/ 1490932 w 1983992"/>
              <a:gd name="csY9" fmla="*/ 408238 h 408238"/>
              <a:gd name="csX10" fmla="*/ 1028954 w 1983992"/>
              <a:gd name="csY10" fmla="*/ 408238 h 408238"/>
              <a:gd name="csX11" fmla="*/ 585456 w 1983992"/>
              <a:gd name="csY11" fmla="*/ 408238 h 408238"/>
              <a:gd name="csX12" fmla="*/ 68041 w 1983992"/>
              <a:gd name="csY12" fmla="*/ 408238 h 408238"/>
              <a:gd name="csX13" fmla="*/ 0 w 1983992"/>
              <a:gd name="csY13" fmla="*/ 340197 h 408238"/>
              <a:gd name="csX14" fmla="*/ 0 w 1983992"/>
              <a:gd name="csY14" fmla="*/ 68041 h 408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83992" h="408238" extrusionOk="0">
                <a:moveTo>
                  <a:pt x="0" y="68041"/>
                </a:moveTo>
                <a:cubicBezTo>
                  <a:pt x="-4560" y="27651"/>
                  <a:pt x="23871" y="2474"/>
                  <a:pt x="68041" y="0"/>
                </a:cubicBezTo>
                <a:cubicBezTo>
                  <a:pt x="269978" y="-30429"/>
                  <a:pt x="460093" y="26492"/>
                  <a:pt x="566977" y="0"/>
                </a:cubicBezTo>
                <a:cubicBezTo>
                  <a:pt x="673861" y="-26492"/>
                  <a:pt x="835141" y="28825"/>
                  <a:pt x="1010475" y="0"/>
                </a:cubicBezTo>
                <a:cubicBezTo>
                  <a:pt x="1185809" y="-28825"/>
                  <a:pt x="1329741" y="38023"/>
                  <a:pt x="1435494" y="0"/>
                </a:cubicBezTo>
                <a:cubicBezTo>
                  <a:pt x="1541247" y="-38023"/>
                  <a:pt x="1769609" y="25410"/>
                  <a:pt x="1915951" y="0"/>
                </a:cubicBezTo>
                <a:cubicBezTo>
                  <a:pt x="1955800" y="-4673"/>
                  <a:pt x="1977414" y="29456"/>
                  <a:pt x="1983992" y="68041"/>
                </a:cubicBezTo>
                <a:cubicBezTo>
                  <a:pt x="1993414" y="172691"/>
                  <a:pt x="1960397" y="250953"/>
                  <a:pt x="1983992" y="340197"/>
                </a:cubicBezTo>
                <a:cubicBezTo>
                  <a:pt x="1978180" y="387390"/>
                  <a:pt x="1950531" y="404761"/>
                  <a:pt x="1915951" y="408238"/>
                </a:cubicBezTo>
                <a:cubicBezTo>
                  <a:pt x="1739323" y="413251"/>
                  <a:pt x="1626868" y="391683"/>
                  <a:pt x="1490932" y="408238"/>
                </a:cubicBezTo>
                <a:cubicBezTo>
                  <a:pt x="1354996" y="424793"/>
                  <a:pt x="1242414" y="404457"/>
                  <a:pt x="1028954" y="408238"/>
                </a:cubicBezTo>
                <a:cubicBezTo>
                  <a:pt x="815494" y="412019"/>
                  <a:pt x="719389" y="372601"/>
                  <a:pt x="585456" y="408238"/>
                </a:cubicBezTo>
                <a:cubicBezTo>
                  <a:pt x="451523" y="443875"/>
                  <a:pt x="215309" y="348619"/>
                  <a:pt x="68041" y="408238"/>
                </a:cubicBezTo>
                <a:cubicBezTo>
                  <a:pt x="36060" y="401290"/>
                  <a:pt x="-5800" y="375533"/>
                  <a:pt x="0" y="340197"/>
                </a:cubicBezTo>
                <a:cubicBezTo>
                  <a:pt x="-16667" y="209824"/>
                  <a:pt x="12562" y="136180"/>
                  <a:pt x="0" y="68041"/>
                </a:cubicBezTo>
                <a:close/>
              </a:path>
            </a:pathLst>
          </a:custGeom>
          <a:noFill/>
          <a:ln w="22225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  <a:latin typeface="Fira Sans Condensed Medium" panose="020B06030500000200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1A0461C-4CE4-D6E6-3F4C-44A0D6ECDDF1}"/>
              </a:ext>
            </a:extLst>
          </p:cNvPr>
          <p:cNvSpPr/>
          <p:nvPr/>
        </p:nvSpPr>
        <p:spPr>
          <a:xfrm>
            <a:off x="5812077" y="4546947"/>
            <a:ext cx="4146115" cy="408238"/>
          </a:xfrm>
          <a:custGeom>
            <a:avLst/>
            <a:gdLst>
              <a:gd name="csX0" fmla="*/ 0 w 4146115"/>
              <a:gd name="csY0" fmla="*/ 68041 h 408238"/>
              <a:gd name="csX1" fmla="*/ 68041 w 4146115"/>
              <a:gd name="csY1" fmla="*/ 0 h 408238"/>
              <a:gd name="csX2" fmla="*/ 721104 w 4146115"/>
              <a:gd name="csY2" fmla="*/ 0 h 408238"/>
              <a:gd name="csX3" fmla="*/ 1253865 w 4146115"/>
              <a:gd name="csY3" fmla="*/ 0 h 408238"/>
              <a:gd name="csX4" fmla="*/ 1746526 w 4146115"/>
              <a:gd name="csY4" fmla="*/ 0 h 408238"/>
              <a:gd name="csX5" fmla="*/ 2359488 w 4146115"/>
              <a:gd name="csY5" fmla="*/ 0 h 408238"/>
              <a:gd name="csX6" fmla="*/ 2892250 w 4146115"/>
              <a:gd name="csY6" fmla="*/ 0 h 408238"/>
              <a:gd name="csX7" fmla="*/ 3545312 w 4146115"/>
              <a:gd name="csY7" fmla="*/ 0 h 408238"/>
              <a:gd name="csX8" fmla="*/ 4078074 w 4146115"/>
              <a:gd name="csY8" fmla="*/ 0 h 408238"/>
              <a:gd name="csX9" fmla="*/ 4146115 w 4146115"/>
              <a:gd name="csY9" fmla="*/ 68041 h 408238"/>
              <a:gd name="csX10" fmla="*/ 4146115 w 4146115"/>
              <a:gd name="csY10" fmla="*/ 340197 h 408238"/>
              <a:gd name="csX11" fmla="*/ 4078074 w 4146115"/>
              <a:gd name="csY11" fmla="*/ 408238 h 408238"/>
              <a:gd name="csX12" fmla="*/ 3625513 w 4146115"/>
              <a:gd name="csY12" fmla="*/ 408238 h 408238"/>
              <a:gd name="csX13" fmla="*/ 2972451 w 4146115"/>
              <a:gd name="csY13" fmla="*/ 408238 h 408238"/>
              <a:gd name="csX14" fmla="*/ 2479789 w 4146115"/>
              <a:gd name="csY14" fmla="*/ 408238 h 408238"/>
              <a:gd name="csX15" fmla="*/ 1906928 w 4146115"/>
              <a:gd name="csY15" fmla="*/ 408238 h 408238"/>
              <a:gd name="csX16" fmla="*/ 1253865 w 4146115"/>
              <a:gd name="csY16" fmla="*/ 408238 h 408238"/>
              <a:gd name="csX17" fmla="*/ 681003 w 4146115"/>
              <a:gd name="csY17" fmla="*/ 408238 h 408238"/>
              <a:gd name="csX18" fmla="*/ 68041 w 4146115"/>
              <a:gd name="csY18" fmla="*/ 408238 h 408238"/>
              <a:gd name="csX19" fmla="*/ 0 w 4146115"/>
              <a:gd name="csY19" fmla="*/ 340197 h 408238"/>
              <a:gd name="csX20" fmla="*/ 0 w 4146115"/>
              <a:gd name="csY20" fmla="*/ 68041 h 408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146115" h="408238" extrusionOk="0">
                <a:moveTo>
                  <a:pt x="0" y="68041"/>
                </a:moveTo>
                <a:cubicBezTo>
                  <a:pt x="-4560" y="27651"/>
                  <a:pt x="23871" y="2474"/>
                  <a:pt x="68041" y="0"/>
                </a:cubicBezTo>
                <a:cubicBezTo>
                  <a:pt x="237254" y="-59445"/>
                  <a:pt x="575665" y="3321"/>
                  <a:pt x="721104" y="0"/>
                </a:cubicBezTo>
                <a:cubicBezTo>
                  <a:pt x="866543" y="-3321"/>
                  <a:pt x="1013744" y="23873"/>
                  <a:pt x="1253865" y="0"/>
                </a:cubicBezTo>
                <a:cubicBezTo>
                  <a:pt x="1493986" y="-23873"/>
                  <a:pt x="1548459" y="55733"/>
                  <a:pt x="1746526" y="0"/>
                </a:cubicBezTo>
                <a:cubicBezTo>
                  <a:pt x="1944593" y="-55733"/>
                  <a:pt x="2053085" y="55967"/>
                  <a:pt x="2359488" y="0"/>
                </a:cubicBezTo>
                <a:cubicBezTo>
                  <a:pt x="2665891" y="-55967"/>
                  <a:pt x="2742106" y="11662"/>
                  <a:pt x="2892250" y="0"/>
                </a:cubicBezTo>
                <a:cubicBezTo>
                  <a:pt x="3042394" y="-11662"/>
                  <a:pt x="3313716" y="75498"/>
                  <a:pt x="3545312" y="0"/>
                </a:cubicBezTo>
                <a:cubicBezTo>
                  <a:pt x="3776908" y="-75498"/>
                  <a:pt x="3849627" y="36114"/>
                  <a:pt x="4078074" y="0"/>
                </a:cubicBezTo>
                <a:cubicBezTo>
                  <a:pt x="4109840" y="9615"/>
                  <a:pt x="4143117" y="26986"/>
                  <a:pt x="4146115" y="68041"/>
                </a:cubicBezTo>
                <a:cubicBezTo>
                  <a:pt x="4158029" y="155032"/>
                  <a:pt x="4136920" y="246896"/>
                  <a:pt x="4146115" y="340197"/>
                </a:cubicBezTo>
                <a:cubicBezTo>
                  <a:pt x="4148909" y="381935"/>
                  <a:pt x="4115871" y="410507"/>
                  <a:pt x="4078074" y="408238"/>
                </a:cubicBezTo>
                <a:cubicBezTo>
                  <a:pt x="3956473" y="417878"/>
                  <a:pt x="3726007" y="399506"/>
                  <a:pt x="3625513" y="408238"/>
                </a:cubicBezTo>
                <a:cubicBezTo>
                  <a:pt x="3525019" y="416970"/>
                  <a:pt x="3270363" y="386438"/>
                  <a:pt x="2972451" y="408238"/>
                </a:cubicBezTo>
                <a:cubicBezTo>
                  <a:pt x="2674539" y="430038"/>
                  <a:pt x="2699231" y="350320"/>
                  <a:pt x="2479789" y="408238"/>
                </a:cubicBezTo>
                <a:cubicBezTo>
                  <a:pt x="2260347" y="466156"/>
                  <a:pt x="2135988" y="349946"/>
                  <a:pt x="1906928" y="408238"/>
                </a:cubicBezTo>
                <a:cubicBezTo>
                  <a:pt x="1677868" y="466530"/>
                  <a:pt x="1487935" y="350965"/>
                  <a:pt x="1253865" y="408238"/>
                </a:cubicBezTo>
                <a:cubicBezTo>
                  <a:pt x="1019795" y="465511"/>
                  <a:pt x="934555" y="407239"/>
                  <a:pt x="681003" y="408238"/>
                </a:cubicBezTo>
                <a:cubicBezTo>
                  <a:pt x="427451" y="409237"/>
                  <a:pt x="273730" y="374523"/>
                  <a:pt x="68041" y="408238"/>
                </a:cubicBezTo>
                <a:cubicBezTo>
                  <a:pt x="22197" y="408578"/>
                  <a:pt x="4879" y="368980"/>
                  <a:pt x="0" y="340197"/>
                </a:cubicBezTo>
                <a:cubicBezTo>
                  <a:pt x="-15602" y="283367"/>
                  <a:pt x="8475" y="179150"/>
                  <a:pt x="0" y="68041"/>
                </a:cubicBezTo>
                <a:close/>
              </a:path>
            </a:pathLst>
          </a:custGeom>
          <a:noFill/>
          <a:ln w="22225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  <a:latin typeface="Fira Sans Condensed Medium" panose="020B06030500000200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D697A4A-C66B-4609-14FF-46BE38404E34}"/>
              </a:ext>
            </a:extLst>
          </p:cNvPr>
          <p:cNvSpPr/>
          <p:nvPr/>
        </p:nvSpPr>
        <p:spPr>
          <a:xfrm>
            <a:off x="5812076" y="4546947"/>
            <a:ext cx="6112701" cy="408238"/>
          </a:xfrm>
          <a:custGeom>
            <a:avLst/>
            <a:gdLst>
              <a:gd name="csX0" fmla="*/ 0 w 6112701"/>
              <a:gd name="csY0" fmla="*/ 68041 h 408238"/>
              <a:gd name="csX1" fmla="*/ 68041 w 6112701"/>
              <a:gd name="csY1" fmla="*/ 0 h 408238"/>
              <a:gd name="csX2" fmla="*/ 785235 w 6112701"/>
              <a:gd name="csY2" fmla="*/ 0 h 408238"/>
              <a:gd name="csX3" fmla="*/ 1323131 w 6112701"/>
              <a:gd name="csY3" fmla="*/ 0 h 408238"/>
              <a:gd name="csX4" fmla="*/ 1801261 w 6112701"/>
              <a:gd name="csY4" fmla="*/ 0 h 408238"/>
              <a:gd name="csX5" fmla="*/ 2458689 w 6112701"/>
              <a:gd name="csY5" fmla="*/ 0 h 408238"/>
              <a:gd name="csX6" fmla="*/ 2996584 w 6112701"/>
              <a:gd name="csY6" fmla="*/ 0 h 408238"/>
              <a:gd name="csX7" fmla="*/ 3713779 w 6112701"/>
              <a:gd name="csY7" fmla="*/ 0 h 408238"/>
              <a:gd name="csX8" fmla="*/ 4191908 w 6112701"/>
              <a:gd name="csY8" fmla="*/ 0 h 408238"/>
              <a:gd name="csX9" fmla="*/ 4909102 w 6112701"/>
              <a:gd name="csY9" fmla="*/ 0 h 408238"/>
              <a:gd name="csX10" fmla="*/ 5327466 w 6112701"/>
              <a:gd name="csY10" fmla="*/ 0 h 408238"/>
              <a:gd name="csX11" fmla="*/ 6044660 w 6112701"/>
              <a:gd name="csY11" fmla="*/ 0 h 408238"/>
              <a:gd name="csX12" fmla="*/ 6112701 w 6112701"/>
              <a:gd name="csY12" fmla="*/ 68041 h 408238"/>
              <a:gd name="csX13" fmla="*/ 6112701 w 6112701"/>
              <a:gd name="csY13" fmla="*/ 340197 h 408238"/>
              <a:gd name="csX14" fmla="*/ 6044660 w 6112701"/>
              <a:gd name="csY14" fmla="*/ 408238 h 408238"/>
              <a:gd name="csX15" fmla="*/ 5446998 w 6112701"/>
              <a:gd name="csY15" fmla="*/ 408238 h 408238"/>
              <a:gd name="csX16" fmla="*/ 4729804 w 6112701"/>
              <a:gd name="csY16" fmla="*/ 408238 h 408238"/>
              <a:gd name="csX17" fmla="*/ 4132142 w 6112701"/>
              <a:gd name="csY17" fmla="*/ 408238 h 408238"/>
              <a:gd name="csX18" fmla="*/ 3713779 w 6112701"/>
              <a:gd name="csY18" fmla="*/ 408238 h 408238"/>
              <a:gd name="csX19" fmla="*/ 3235649 w 6112701"/>
              <a:gd name="csY19" fmla="*/ 408238 h 408238"/>
              <a:gd name="csX20" fmla="*/ 2518455 w 6112701"/>
              <a:gd name="csY20" fmla="*/ 408238 h 408238"/>
              <a:gd name="csX21" fmla="*/ 1920793 w 6112701"/>
              <a:gd name="csY21" fmla="*/ 408238 h 408238"/>
              <a:gd name="csX22" fmla="*/ 1442663 w 6112701"/>
              <a:gd name="csY22" fmla="*/ 408238 h 408238"/>
              <a:gd name="csX23" fmla="*/ 845001 w 6112701"/>
              <a:gd name="csY23" fmla="*/ 408238 h 408238"/>
              <a:gd name="csX24" fmla="*/ 68041 w 6112701"/>
              <a:gd name="csY24" fmla="*/ 408238 h 408238"/>
              <a:gd name="csX25" fmla="*/ 0 w 6112701"/>
              <a:gd name="csY25" fmla="*/ 340197 h 408238"/>
              <a:gd name="csX26" fmla="*/ 0 w 6112701"/>
              <a:gd name="csY26" fmla="*/ 68041 h 4082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6112701" h="408238" extrusionOk="0">
                <a:moveTo>
                  <a:pt x="0" y="68041"/>
                </a:moveTo>
                <a:cubicBezTo>
                  <a:pt x="-4560" y="27651"/>
                  <a:pt x="23871" y="2474"/>
                  <a:pt x="68041" y="0"/>
                </a:cubicBezTo>
                <a:cubicBezTo>
                  <a:pt x="348803" y="-1967"/>
                  <a:pt x="551532" y="78504"/>
                  <a:pt x="785235" y="0"/>
                </a:cubicBezTo>
                <a:cubicBezTo>
                  <a:pt x="1018938" y="-78504"/>
                  <a:pt x="1116752" y="24574"/>
                  <a:pt x="1323131" y="0"/>
                </a:cubicBezTo>
                <a:cubicBezTo>
                  <a:pt x="1529510" y="-24574"/>
                  <a:pt x="1637449" y="40228"/>
                  <a:pt x="1801261" y="0"/>
                </a:cubicBezTo>
                <a:cubicBezTo>
                  <a:pt x="1965073" y="-40228"/>
                  <a:pt x="2175520" y="30563"/>
                  <a:pt x="2458689" y="0"/>
                </a:cubicBezTo>
                <a:cubicBezTo>
                  <a:pt x="2741858" y="-30563"/>
                  <a:pt x="2878728" y="62244"/>
                  <a:pt x="2996584" y="0"/>
                </a:cubicBezTo>
                <a:cubicBezTo>
                  <a:pt x="3114440" y="-62244"/>
                  <a:pt x="3476293" y="40728"/>
                  <a:pt x="3713779" y="0"/>
                </a:cubicBezTo>
                <a:cubicBezTo>
                  <a:pt x="3951266" y="-40728"/>
                  <a:pt x="4080192" y="16534"/>
                  <a:pt x="4191908" y="0"/>
                </a:cubicBezTo>
                <a:cubicBezTo>
                  <a:pt x="4303624" y="-16534"/>
                  <a:pt x="4669619" y="23364"/>
                  <a:pt x="4909102" y="0"/>
                </a:cubicBezTo>
                <a:cubicBezTo>
                  <a:pt x="5148585" y="-23364"/>
                  <a:pt x="5127654" y="32745"/>
                  <a:pt x="5327466" y="0"/>
                </a:cubicBezTo>
                <a:cubicBezTo>
                  <a:pt x="5527278" y="-32745"/>
                  <a:pt x="5852472" y="4082"/>
                  <a:pt x="6044660" y="0"/>
                </a:cubicBezTo>
                <a:cubicBezTo>
                  <a:pt x="6085032" y="4160"/>
                  <a:pt x="6112920" y="32732"/>
                  <a:pt x="6112701" y="68041"/>
                </a:cubicBezTo>
                <a:cubicBezTo>
                  <a:pt x="6135296" y="151675"/>
                  <a:pt x="6096463" y="208016"/>
                  <a:pt x="6112701" y="340197"/>
                </a:cubicBezTo>
                <a:cubicBezTo>
                  <a:pt x="6118298" y="370827"/>
                  <a:pt x="6076438" y="405996"/>
                  <a:pt x="6044660" y="408238"/>
                </a:cubicBezTo>
                <a:cubicBezTo>
                  <a:pt x="5760365" y="414869"/>
                  <a:pt x="5613304" y="364502"/>
                  <a:pt x="5446998" y="408238"/>
                </a:cubicBezTo>
                <a:cubicBezTo>
                  <a:pt x="5280692" y="451974"/>
                  <a:pt x="4887723" y="365116"/>
                  <a:pt x="4729804" y="408238"/>
                </a:cubicBezTo>
                <a:cubicBezTo>
                  <a:pt x="4571885" y="451360"/>
                  <a:pt x="4329468" y="405984"/>
                  <a:pt x="4132142" y="408238"/>
                </a:cubicBezTo>
                <a:cubicBezTo>
                  <a:pt x="3934816" y="410492"/>
                  <a:pt x="3841454" y="394625"/>
                  <a:pt x="3713779" y="408238"/>
                </a:cubicBezTo>
                <a:cubicBezTo>
                  <a:pt x="3586104" y="421851"/>
                  <a:pt x="3370825" y="378584"/>
                  <a:pt x="3235649" y="408238"/>
                </a:cubicBezTo>
                <a:cubicBezTo>
                  <a:pt x="3100473" y="437892"/>
                  <a:pt x="2765692" y="346569"/>
                  <a:pt x="2518455" y="408238"/>
                </a:cubicBezTo>
                <a:cubicBezTo>
                  <a:pt x="2271218" y="469907"/>
                  <a:pt x="2061127" y="368334"/>
                  <a:pt x="1920793" y="408238"/>
                </a:cubicBezTo>
                <a:cubicBezTo>
                  <a:pt x="1780459" y="448142"/>
                  <a:pt x="1570519" y="381939"/>
                  <a:pt x="1442663" y="408238"/>
                </a:cubicBezTo>
                <a:cubicBezTo>
                  <a:pt x="1314807" y="434537"/>
                  <a:pt x="1133103" y="358200"/>
                  <a:pt x="845001" y="408238"/>
                </a:cubicBezTo>
                <a:cubicBezTo>
                  <a:pt x="556899" y="458276"/>
                  <a:pt x="438981" y="399737"/>
                  <a:pt x="68041" y="408238"/>
                </a:cubicBezTo>
                <a:cubicBezTo>
                  <a:pt x="31363" y="405471"/>
                  <a:pt x="3590" y="381657"/>
                  <a:pt x="0" y="340197"/>
                </a:cubicBezTo>
                <a:cubicBezTo>
                  <a:pt x="-8922" y="265987"/>
                  <a:pt x="8452" y="159914"/>
                  <a:pt x="0" y="68041"/>
                </a:cubicBezTo>
                <a:close/>
              </a:path>
            </a:pathLst>
          </a:custGeom>
          <a:noFill/>
          <a:ln w="22225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  <a:latin typeface="Fira Sans Condensed Medium" panose="020B06030500000200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797CAAE-B90D-6059-1E43-5786D38D9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365E70D-D9DB-4907-7BF2-7621D24C7E21}"/>
              </a:ext>
            </a:extLst>
          </p:cNvPr>
          <p:cNvSpPr txBox="1">
            <a:spLocks/>
          </p:cNvSpPr>
          <p:nvPr/>
        </p:nvSpPr>
        <p:spPr>
          <a:xfrm>
            <a:off x="847578" y="1152958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Fira Sans Condensed Light" panose="020B0403050000020004" pitchFamily="34" charset="0"/>
              </a:rPr>
              <a:t>replications #1 - #5 — VC meta-analytic results</a:t>
            </a:r>
            <a:endParaRPr lang="it-IT" sz="2400" dirty="0">
              <a:solidFill>
                <a:srgbClr val="BF9000"/>
              </a:solidFill>
              <a:latin typeface="Fira Sans Condensed Light" panose="020B04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6556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2541"/>
    </mc:Choice>
    <mc:Fallback>
      <p:transition spd="slow" advTm="325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6" grpId="1" animBg="1"/>
      <p:bldP spid="8" grpId="0" animBg="1"/>
      <p:bldP spid="8" grpId="1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2DDDC-9429-48EC-6DA6-623EBF822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62EC0-4D94-87F4-7840-781EF92407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/>
              <a:t>Interim </a:t>
            </a:r>
            <a:r>
              <a:rPr lang="it-IT" dirty="0" err="1"/>
              <a:t>summary</a:t>
            </a:r>
            <a:endParaRPr lang="it-IT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A63F8A-6EC3-9D82-9698-96F6AC21F813}"/>
              </a:ext>
            </a:extLst>
          </p:cNvPr>
          <p:cNvSpPr txBox="1"/>
          <p:nvPr/>
        </p:nvSpPr>
        <p:spPr>
          <a:xfrm>
            <a:off x="650460" y="1329019"/>
            <a:ext cx="111157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These results challenge the BMOD model that would instead predict </a:t>
            </a:r>
            <a:r>
              <a:rPr lang="en-US" dirty="0" err="1">
                <a:solidFill>
                  <a:srgbClr val="FFC000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rgbClr val="FFC000"/>
                </a:solidFill>
                <a:latin typeface="Fira Sans" panose="020B0503050000020004" pitchFamily="34" charset="0"/>
              </a:rPr>
              <a:t>opaque</a:t>
            </a:r>
            <a:r>
              <a:rPr lang="en-US" baseline="-25000" dirty="0">
                <a:solidFill>
                  <a:srgbClr val="FFC000"/>
                </a:solidFill>
                <a:latin typeface="Fira Sans" panose="020B0503050000020004" pitchFamily="34" charset="0"/>
              </a:rPr>
              <a:t> </a:t>
            </a:r>
            <a:r>
              <a:rPr lang="en-US" dirty="0">
                <a:latin typeface="Fira Sans" panose="020B0503050000020004" pitchFamily="34" charset="0"/>
              </a:rPr>
              <a:t>≈ </a:t>
            </a:r>
            <a:r>
              <a:rPr lang="en-US" dirty="0" err="1">
                <a:solidFill>
                  <a:srgbClr val="92D050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rgbClr val="92D050"/>
                </a:solidFill>
                <a:latin typeface="Fira Sans" panose="020B0503050000020004" pitchFamily="34" charset="0"/>
              </a:rPr>
              <a:t>transparent</a:t>
            </a:r>
            <a:endParaRPr lang="en-US" dirty="0">
              <a:latin typeface="Fira Sans" panose="020B0503050000020004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At the same time, they are compatible with </a:t>
            </a:r>
            <a:r>
              <a:rPr lang="en-US" dirty="0">
                <a:solidFill>
                  <a:srgbClr val="FF7E79"/>
                </a:solidFill>
                <a:latin typeface="Fira Sans" panose="020B0503050000020004" pitchFamily="34" charset="0"/>
              </a:rPr>
              <a:t>two different models</a:t>
            </a:r>
            <a:r>
              <a:rPr lang="en-US" dirty="0">
                <a:latin typeface="Fira Sans" panose="020B0503050000020004" pitchFamily="34" charset="0"/>
              </a:rPr>
              <a:t> of (visual) word recognition.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382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533"/>
    </mc:Choice>
    <mc:Fallback>
      <p:transition spd="slow" advTm="175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88F982-75F8-0027-5441-D63F08D65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B1308-550F-D848-3C31-12316266E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/>
              <a:t>Interim </a:t>
            </a:r>
            <a:r>
              <a:rPr lang="it-IT" dirty="0" err="1"/>
              <a:t>summary</a:t>
            </a:r>
            <a:endParaRPr lang="it-IT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0F8389-8FB1-0F98-F370-700D27E2AED6}"/>
              </a:ext>
            </a:extLst>
          </p:cNvPr>
          <p:cNvSpPr txBox="1"/>
          <p:nvPr/>
        </p:nvSpPr>
        <p:spPr>
          <a:xfrm>
            <a:off x="650460" y="1329019"/>
            <a:ext cx="111157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These results challenge the BMOD model that would instead predict </a:t>
            </a:r>
            <a:r>
              <a:rPr lang="en-US" dirty="0" err="1">
                <a:solidFill>
                  <a:srgbClr val="FFC000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rgbClr val="FFC000"/>
                </a:solidFill>
                <a:latin typeface="Fira Sans" panose="020B0503050000020004" pitchFamily="34" charset="0"/>
              </a:rPr>
              <a:t>opaque</a:t>
            </a:r>
            <a:r>
              <a:rPr lang="en-US" baseline="-25000" dirty="0">
                <a:solidFill>
                  <a:srgbClr val="FFC000"/>
                </a:solidFill>
                <a:latin typeface="Fira Sans" panose="020B0503050000020004" pitchFamily="34" charset="0"/>
              </a:rPr>
              <a:t> </a:t>
            </a:r>
            <a:r>
              <a:rPr lang="en-US" dirty="0">
                <a:latin typeface="Fira Sans" panose="020B0503050000020004" pitchFamily="34" charset="0"/>
              </a:rPr>
              <a:t>≈ </a:t>
            </a:r>
            <a:r>
              <a:rPr lang="en-US" dirty="0" err="1">
                <a:solidFill>
                  <a:srgbClr val="92D050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rgbClr val="92D050"/>
                </a:solidFill>
                <a:latin typeface="Fira Sans" panose="020B0503050000020004" pitchFamily="34" charset="0"/>
              </a:rPr>
              <a:t>transparent</a:t>
            </a:r>
            <a:endParaRPr lang="en-US" dirty="0">
              <a:latin typeface="Fira Sans" panose="020B0503050000020004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At the same time, they are compatible with </a:t>
            </a:r>
            <a:r>
              <a:rPr lang="en-US" dirty="0">
                <a:solidFill>
                  <a:srgbClr val="FF7E79"/>
                </a:solidFill>
                <a:latin typeface="Fira Sans" panose="020B0503050000020004" pitchFamily="34" charset="0"/>
              </a:rPr>
              <a:t>two different models</a:t>
            </a:r>
            <a:r>
              <a:rPr lang="en-US" dirty="0">
                <a:latin typeface="Fira Sans" panose="020B0503050000020004" pitchFamily="34" charset="0"/>
              </a:rPr>
              <a:t> of (visual) word recognition.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9E143A-4736-6AF2-A2F2-F62F8805374F}"/>
              </a:ext>
            </a:extLst>
          </p:cNvPr>
          <p:cNvSpPr txBox="1"/>
          <p:nvPr/>
        </p:nvSpPr>
        <p:spPr>
          <a:xfrm>
            <a:off x="650460" y="4069280"/>
            <a:ext cx="6921863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morphology as an </a:t>
            </a:r>
            <a:r>
              <a:rPr lang="en-US" dirty="0">
                <a:solidFill>
                  <a:srgbClr val="FF7E79"/>
                </a:solidFill>
                <a:latin typeface="Fira Sans" panose="020B0503050000020004" pitchFamily="34" charset="0"/>
              </a:rPr>
              <a:t>emergent property </a:t>
            </a:r>
            <a:r>
              <a:rPr lang="en-US" dirty="0">
                <a:latin typeface="Fira Sans" panose="020B0503050000020004" pitchFamily="34" charset="0"/>
              </a:rPr>
              <a:t>of the interaction between the semantic, orthographic and phonological levels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7E79"/>
                </a:solidFill>
                <a:latin typeface="Fira Sans" panose="020B0503050000020004" pitchFamily="34" charset="0"/>
              </a:rPr>
              <a:t>effect additivity</a:t>
            </a:r>
            <a:r>
              <a:rPr lang="en-US" dirty="0">
                <a:latin typeface="Fira Sans" panose="020B0503050000020004" pitchFamily="34" charset="0"/>
              </a:rPr>
              <a:t>: any measure is (roughly) a direct linear summation of at least two levels of analysis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BAAD418-23FE-B492-A6FB-C28533E7FE6F}"/>
              </a:ext>
            </a:extLst>
          </p:cNvPr>
          <p:cNvSpPr/>
          <p:nvPr/>
        </p:nvSpPr>
        <p:spPr>
          <a:xfrm>
            <a:off x="4832236" y="2390869"/>
            <a:ext cx="2752164" cy="1038131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800" dirty="0">
                <a:solidFill>
                  <a:schemeClr val="tx1"/>
                </a:solidFill>
                <a:latin typeface="Fira Sans" panose="020B0503050000020004" pitchFamily="34" charset="0"/>
              </a:rPr>
              <a:t>1. </a:t>
            </a:r>
            <a:r>
              <a:rPr lang="it-IT" sz="1800" b="1" dirty="0" err="1">
                <a:solidFill>
                  <a:srgbClr val="F781BF"/>
                </a:solidFill>
                <a:latin typeface="Fira Sans" panose="020B0503050000020004" pitchFamily="34" charset="0"/>
              </a:rPr>
              <a:t>Connectionist</a:t>
            </a:r>
            <a:r>
              <a:rPr lang="it-IT" sz="1800" b="1" dirty="0">
                <a:solidFill>
                  <a:srgbClr val="F781BF"/>
                </a:solidFill>
                <a:latin typeface="Fira Sans" panose="020B0503050000020004" pitchFamily="34" charset="0"/>
              </a:rPr>
              <a:t> </a:t>
            </a:r>
            <a:r>
              <a:rPr lang="it-IT" sz="1800" b="1" dirty="0" err="1">
                <a:solidFill>
                  <a:srgbClr val="F781BF"/>
                </a:solidFill>
                <a:latin typeface="Fira Sans" panose="020B0503050000020004" pitchFamily="34" charset="0"/>
              </a:rPr>
              <a:t>Triangle</a:t>
            </a:r>
            <a:r>
              <a:rPr lang="it-IT" sz="1800" b="1" dirty="0">
                <a:solidFill>
                  <a:srgbClr val="F781BF"/>
                </a:solidFill>
                <a:latin typeface="Fira Sans" panose="020B0503050000020004" pitchFamily="34" charset="0"/>
              </a:rPr>
              <a:t> Model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  <a:latin typeface="Fira Sans" panose="020B0503050000020004" pitchFamily="34" charset="0"/>
              </a:rPr>
              <a:t>(Seidenberg &amp; McClelland 1989)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41DA11F-7AA8-3421-DE16-48B8D8B8B3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4045" y="3232832"/>
            <a:ext cx="4132131" cy="33685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82291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437"/>
    </mc:Choice>
    <mc:Fallback>
      <p:transition spd="slow" advTm="314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5DAB6-0436-D82D-303E-D8023181A7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817B2-9A39-7AEF-3C0C-38371B036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/>
              <a:t>Interim </a:t>
            </a:r>
            <a:r>
              <a:rPr lang="it-IT" dirty="0" err="1"/>
              <a:t>summary</a:t>
            </a:r>
            <a:endParaRPr lang="it-IT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3316BC-5383-3250-D857-607CEE994854}"/>
              </a:ext>
            </a:extLst>
          </p:cNvPr>
          <p:cNvSpPr txBox="1"/>
          <p:nvPr/>
        </p:nvSpPr>
        <p:spPr>
          <a:xfrm>
            <a:off x="650460" y="1329019"/>
            <a:ext cx="111157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These results challenge the BMOD model that would instead predict </a:t>
            </a:r>
            <a:r>
              <a:rPr lang="en-US" dirty="0" err="1">
                <a:solidFill>
                  <a:srgbClr val="FFC000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rgbClr val="FFC000"/>
                </a:solidFill>
                <a:latin typeface="Fira Sans" panose="020B0503050000020004" pitchFamily="34" charset="0"/>
              </a:rPr>
              <a:t>opaque</a:t>
            </a:r>
            <a:r>
              <a:rPr lang="en-US" baseline="-25000" dirty="0">
                <a:solidFill>
                  <a:srgbClr val="FFC000"/>
                </a:solidFill>
                <a:latin typeface="Fira Sans" panose="020B0503050000020004" pitchFamily="34" charset="0"/>
              </a:rPr>
              <a:t> </a:t>
            </a:r>
            <a:r>
              <a:rPr lang="en-US" dirty="0">
                <a:latin typeface="Fira Sans" panose="020B0503050000020004" pitchFamily="34" charset="0"/>
              </a:rPr>
              <a:t>≈ </a:t>
            </a:r>
            <a:r>
              <a:rPr lang="en-US" dirty="0" err="1">
                <a:solidFill>
                  <a:srgbClr val="92D050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rgbClr val="92D050"/>
                </a:solidFill>
                <a:latin typeface="Fira Sans" panose="020B0503050000020004" pitchFamily="34" charset="0"/>
              </a:rPr>
              <a:t>transparent</a:t>
            </a:r>
            <a:endParaRPr lang="en-US" dirty="0">
              <a:latin typeface="Fira Sans" panose="020B0503050000020004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At the same time, they are compatible with </a:t>
            </a:r>
            <a:r>
              <a:rPr lang="en-US" dirty="0">
                <a:solidFill>
                  <a:srgbClr val="FF7E79"/>
                </a:solidFill>
                <a:latin typeface="Fira Sans" panose="020B0503050000020004" pitchFamily="34" charset="0"/>
              </a:rPr>
              <a:t>two different models</a:t>
            </a:r>
            <a:r>
              <a:rPr lang="en-US" dirty="0">
                <a:latin typeface="Fira Sans" panose="020B0503050000020004" pitchFamily="34" charset="0"/>
              </a:rPr>
              <a:t> of (visual) word recognition.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54E4B84-2FDF-4DDD-2F5F-E60363A427F3}"/>
              </a:ext>
            </a:extLst>
          </p:cNvPr>
          <p:cNvSpPr/>
          <p:nvPr/>
        </p:nvSpPr>
        <p:spPr>
          <a:xfrm>
            <a:off x="4832236" y="2390869"/>
            <a:ext cx="2752164" cy="1038131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800" dirty="0">
                <a:solidFill>
                  <a:schemeClr val="tx1"/>
                </a:solidFill>
                <a:latin typeface="Fira Sans" panose="020B0503050000020004" pitchFamily="34" charset="0"/>
              </a:rPr>
              <a:t>1. </a:t>
            </a:r>
            <a:r>
              <a:rPr lang="it-IT" b="1" dirty="0" err="1">
                <a:solidFill>
                  <a:srgbClr val="F781BF"/>
                </a:solidFill>
                <a:latin typeface="Fira Sans" panose="020B0503050000020004" pitchFamily="34" charset="0"/>
              </a:rPr>
              <a:t>Connectionist</a:t>
            </a:r>
            <a:r>
              <a:rPr lang="it-IT" b="1" dirty="0">
                <a:solidFill>
                  <a:srgbClr val="F781BF"/>
                </a:solidFill>
                <a:latin typeface="Fira Sans" panose="020B0503050000020004" pitchFamily="34" charset="0"/>
              </a:rPr>
              <a:t> </a:t>
            </a:r>
            <a:r>
              <a:rPr lang="it-IT" b="1" dirty="0" err="1">
                <a:solidFill>
                  <a:srgbClr val="F781BF"/>
                </a:solidFill>
                <a:latin typeface="Fira Sans" panose="020B0503050000020004" pitchFamily="34" charset="0"/>
              </a:rPr>
              <a:t>Triangle</a:t>
            </a:r>
            <a:r>
              <a:rPr lang="it-IT" b="1" dirty="0">
                <a:solidFill>
                  <a:srgbClr val="F781BF"/>
                </a:solidFill>
                <a:latin typeface="Fira Sans" panose="020B0503050000020004" pitchFamily="34" charset="0"/>
              </a:rPr>
              <a:t> Model</a:t>
            </a:r>
            <a:endParaRPr lang="it-IT" sz="1800" b="1" dirty="0">
              <a:solidFill>
                <a:schemeClr val="tx1"/>
              </a:solidFill>
              <a:latin typeface="Fira Sans" panose="020B0503050000020004" pitchFamily="34" charset="0"/>
            </a:endParaRPr>
          </a:p>
          <a:p>
            <a:pPr algn="ctr"/>
            <a:r>
              <a:rPr lang="it-IT" sz="1100" dirty="0">
                <a:solidFill>
                  <a:schemeClr val="tx1"/>
                </a:solidFill>
                <a:latin typeface="Fira Sans" panose="020B0503050000020004" pitchFamily="34" charset="0"/>
              </a:rPr>
              <a:t>(Seidenberg &amp; McClelland 1989)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126C7E8B-FAAD-384D-5511-9CF2659B6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824" y="3494744"/>
            <a:ext cx="7240740" cy="325054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BE347A3-50CA-B41A-1068-9616D4DBA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4045" y="3232832"/>
            <a:ext cx="4132131" cy="3368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330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406"/>
    </mc:Choice>
    <mc:Fallback>
      <p:transition spd="slow" advTm="38406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97153-45CF-289A-370D-2EBCC4A80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D1712-8D9C-6D3D-5817-14DC6C8BC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/>
              <a:t>Interim </a:t>
            </a:r>
            <a:r>
              <a:rPr lang="it-IT" dirty="0" err="1"/>
              <a:t>summary</a:t>
            </a:r>
            <a:endParaRPr lang="it-IT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C3C5CE-1920-AFCA-5B27-B19B971B39D8}"/>
              </a:ext>
            </a:extLst>
          </p:cNvPr>
          <p:cNvSpPr txBox="1"/>
          <p:nvPr/>
        </p:nvSpPr>
        <p:spPr>
          <a:xfrm>
            <a:off x="681375" y="4180617"/>
            <a:ext cx="726150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rgbClr val="70AD47"/>
                </a:solidFill>
                <a:latin typeface="Fira Sans" panose="020B0503050000020004" pitchFamily="34" charset="0"/>
              </a:rPr>
              <a:t>Morphology </a:t>
            </a:r>
            <a:r>
              <a:rPr lang="en-US" dirty="0">
                <a:latin typeface="Fira Sans" panose="020B0503050000020004" pitchFamily="34" charset="0"/>
              </a:rPr>
              <a:t>is an </a:t>
            </a:r>
            <a:r>
              <a:rPr lang="en-US" dirty="0">
                <a:solidFill>
                  <a:srgbClr val="FF7E79"/>
                </a:solidFill>
                <a:latin typeface="Fira Sans" panose="020B0503050000020004" pitchFamily="34" charset="0"/>
              </a:rPr>
              <a:t>independent level </a:t>
            </a:r>
            <a:r>
              <a:rPr lang="en-US" dirty="0">
                <a:latin typeface="Fira Sans" panose="020B0503050000020004" pitchFamily="34" charset="0"/>
              </a:rPr>
              <a:t>of analysis: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separate from </a:t>
            </a:r>
            <a:r>
              <a:rPr lang="en-US" dirty="0">
                <a:solidFill>
                  <a:srgbClr val="BF9000"/>
                </a:solidFill>
                <a:latin typeface="Fira Sans" panose="020B0503050000020004" pitchFamily="34" charset="0"/>
              </a:rPr>
              <a:t>orthography: </a:t>
            </a:r>
            <a:r>
              <a:rPr lang="en-US" dirty="0">
                <a:latin typeface="Fira Sans" panose="020B0503050000020004" pitchFamily="34" charset="0"/>
              </a:rPr>
              <a:t>it relies on the actual morphological structure of words, rather than morpho-orthographic regularities; and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occurring as a stage of lexical access.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255049-2A60-D511-DB5E-BEFC2755F514}"/>
              </a:ext>
            </a:extLst>
          </p:cNvPr>
          <p:cNvSpPr txBox="1"/>
          <p:nvPr/>
        </p:nvSpPr>
        <p:spPr>
          <a:xfrm>
            <a:off x="650460" y="1329019"/>
            <a:ext cx="111157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These results challenge the BMOD model that would instead predict </a:t>
            </a:r>
            <a:r>
              <a:rPr lang="en-US" dirty="0" err="1">
                <a:solidFill>
                  <a:srgbClr val="FFC000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rgbClr val="FFC000"/>
                </a:solidFill>
                <a:latin typeface="Fira Sans" panose="020B0503050000020004" pitchFamily="34" charset="0"/>
              </a:rPr>
              <a:t>opaque</a:t>
            </a:r>
            <a:r>
              <a:rPr lang="en-US" baseline="-25000" dirty="0">
                <a:solidFill>
                  <a:srgbClr val="FFC000"/>
                </a:solidFill>
                <a:latin typeface="Fira Sans" panose="020B0503050000020004" pitchFamily="34" charset="0"/>
              </a:rPr>
              <a:t> </a:t>
            </a:r>
            <a:r>
              <a:rPr lang="en-US" dirty="0">
                <a:latin typeface="Fira Sans" panose="020B0503050000020004" pitchFamily="34" charset="0"/>
              </a:rPr>
              <a:t>≈ </a:t>
            </a:r>
            <a:r>
              <a:rPr lang="en-US" dirty="0" err="1">
                <a:solidFill>
                  <a:srgbClr val="92D050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rgbClr val="92D050"/>
                </a:solidFill>
                <a:latin typeface="Fira Sans" panose="020B0503050000020004" pitchFamily="34" charset="0"/>
              </a:rPr>
              <a:t>transparent</a:t>
            </a:r>
            <a:endParaRPr lang="en-US" dirty="0">
              <a:latin typeface="Fira Sans" panose="020B0503050000020004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At the same time, they are compatible with </a:t>
            </a:r>
            <a:r>
              <a:rPr lang="en-US" dirty="0">
                <a:solidFill>
                  <a:srgbClr val="FF7E79"/>
                </a:solidFill>
                <a:latin typeface="Fira Sans" panose="020B0503050000020004" pitchFamily="34" charset="0"/>
              </a:rPr>
              <a:t>two different models</a:t>
            </a:r>
            <a:r>
              <a:rPr lang="en-US" dirty="0">
                <a:latin typeface="Fira Sans" panose="020B0503050000020004" pitchFamily="34" charset="0"/>
              </a:rPr>
              <a:t> of (visual) word recognition.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8A6B58-FD37-C290-C393-EC7ACCD4717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033" r="12026"/>
          <a:stretch>
            <a:fillRect/>
          </a:stretch>
        </p:blipFill>
        <p:spPr>
          <a:xfrm>
            <a:off x="7680960" y="3487900"/>
            <a:ext cx="4511040" cy="3370100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DB907CC-0A21-3736-E377-5B661748025A}"/>
              </a:ext>
            </a:extLst>
          </p:cNvPr>
          <p:cNvSpPr/>
          <p:nvPr/>
        </p:nvSpPr>
        <p:spPr>
          <a:xfrm>
            <a:off x="4443918" y="2471700"/>
            <a:ext cx="3498963" cy="1038131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800" dirty="0">
                <a:solidFill>
                  <a:schemeClr val="tx1"/>
                </a:solidFill>
                <a:latin typeface="Fira Sans" panose="020B0503050000020004" pitchFamily="34" charset="0"/>
              </a:rPr>
              <a:t>2. </a:t>
            </a:r>
            <a:r>
              <a:rPr lang="it-IT" b="1" dirty="0" err="1">
                <a:solidFill>
                  <a:srgbClr val="E41A1C"/>
                </a:solidFill>
                <a:latin typeface="Fira Sans" panose="020B0503050000020004" pitchFamily="34" charset="0"/>
              </a:rPr>
              <a:t>Lexical</a:t>
            </a:r>
            <a:r>
              <a:rPr lang="it-IT" b="1" dirty="0">
                <a:solidFill>
                  <a:srgbClr val="E41A1C"/>
                </a:solidFill>
                <a:latin typeface="Fira Sans" panose="020B0503050000020004" pitchFamily="34" charset="0"/>
              </a:rPr>
              <a:t> </a:t>
            </a:r>
            <a:r>
              <a:rPr lang="it-IT" b="1" dirty="0" err="1">
                <a:solidFill>
                  <a:srgbClr val="E41A1C"/>
                </a:solidFill>
                <a:latin typeface="Fira Sans" panose="020B0503050000020004" pitchFamily="34" charset="0"/>
              </a:rPr>
              <a:t>Decomposition</a:t>
            </a:r>
            <a:endParaRPr lang="it-IT" b="1" dirty="0">
              <a:solidFill>
                <a:srgbClr val="E41A1C"/>
              </a:solidFill>
              <a:latin typeface="Fira Sans" panose="020B0503050000020004" pitchFamily="34" charset="0"/>
            </a:endParaRPr>
          </a:p>
          <a:p>
            <a:pPr algn="ctr"/>
            <a:r>
              <a:rPr lang="it-IT" sz="1800" b="1" dirty="0">
                <a:solidFill>
                  <a:srgbClr val="E41A1C"/>
                </a:solidFill>
                <a:latin typeface="Fira Sans" panose="020B0503050000020004" pitchFamily="34" charset="0"/>
              </a:rPr>
              <a:t>Model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2792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178"/>
    </mc:Choice>
    <mc:Fallback>
      <p:transition spd="slow" advTm="221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0A1EC-04EB-AA40-985F-3B858C7F1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BD0878-51FB-9393-B051-96E6F55BF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/>
              <a:t>Interim </a:t>
            </a:r>
            <a:r>
              <a:rPr lang="it-IT" dirty="0" err="1"/>
              <a:t>summary</a:t>
            </a:r>
            <a:endParaRPr lang="it-IT" dirty="0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A739358-A436-7B01-1A56-2684922A5BE3}"/>
              </a:ext>
            </a:extLst>
          </p:cNvPr>
          <p:cNvSpPr/>
          <p:nvPr/>
        </p:nvSpPr>
        <p:spPr>
          <a:xfrm>
            <a:off x="4443918" y="2471700"/>
            <a:ext cx="3498963" cy="1038131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800" dirty="0">
                <a:solidFill>
                  <a:schemeClr val="tx1"/>
                </a:solidFill>
                <a:latin typeface="Fira Sans" panose="020B0503050000020004" pitchFamily="34" charset="0"/>
              </a:rPr>
              <a:t>2. </a:t>
            </a:r>
            <a:r>
              <a:rPr lang="it-IT" b="1" dirty="0" err="1">
                <a:solidFill>
                  <a:srgbClr val="E41A1C"/>
                </a:solidFill>
                <a:latin typeface="Fira Sans" panose="020B0503050000020004" pitchFamily="34" charset="0"/>
              </a:rPr>
              <a:t>Lexical</a:t>
            </a:r>
            <a:r>
              <a:rPr lang="it-IT" b="1" dirty="0">
                <a:solidFill>
                  <a:srgbClr val="E41A1C"/>
                </a:solidFill>
                <a:latin typeface="Fira Sans" panose="020B0503050000020004" pitchFamily="34" charset="0"/>
              </a:rPr>
              <a:t> </a:t>
            </a:r>
            <a:r>
              <a:rPr lang="it-IT" b="1" dirty="0" err="1">
                <a:solidFill>
                  <a:srgbClr val="E41A1C"/>
                </a:solidFill>
                <a:latin typeface="Fira Sans" panose="020B0503050000020004" pitchFamily="34" charset="0"/>
              </a:rPr>
              <a:t>Decomposition</a:t>
            </a:r>
            <a:endParaRPr lang="it-IT" b="1" dirty="0">
              <a:solidFill>
                <a:srgbClr val="E41A1C"/>
              </a:solidFill>
              <a:latin typeface="Fira Sans" panose="020B0503050000020004" pitchFamily="34" charset="0"/>
            </a:endParaRPr>
          </a:p>
          <a:p>
            <a:pPr algn="ctr"/>
            <a:r>
              <a:rPr lang="it-IT" sz="1800" b="1" dirty="0">
                <a:solidFill>
                  <a:srgbClr val="E41A1C"/>
                </a:solidFill>
                <a:latin typeface="Fira Sans" panose="020B0503050000020004" pitchFamily="34" charset="0"/>
              </a:rPr>
              <a:t>Model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6845FC-003F-A0D3-441E-3050BAB380B9}"/>
              </a:ext>
            </a:extLst>
          </p:cNvPr>
          <p:cNvSpPr txBox="1"/>
          <p:nvPr/>
        </p:nvSpPr>
        <p:spPr>
          <a:xfrm>
            <a:off x="650460" y="1329019"/>
            <a:ext cx="111157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These results challenge the BMOD model that would instead predict </a:t>
            </a:r>
            <a:r>
              <a:rPr lang="en-US" dirty="0" err="1">
                <a:solidFill>
                  <a:srgbClr val="FFC000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rgbClr val="FFC000"/>
                </a:solidFill>
                <a:latin typeface="Fira Sans" panose="020B0503050000020004" pitchFamily="34" charset="0"/>
              </a:rPr>
              <a:t>opaque</a:t>
            </a:r>
            <a:r>
              <a:rPr lang="en-US" baseline="-25000" dirty="0">
                <a:solidFill>
                  <a:srgbClr val="FFC000"/>
                </a:solidFill>
                <a:latin typeface="Fira Sans" panose="020B0503050000020004" pitchFamily="34" charset="0"/>
              </a:rPr>
              <a:t> </a:t>
            </a:r>
            <a:r>
              <a:rPr lang="en-US" dirty="0">
                <a:latin typeface="Fira Sans" panose="020B0503050000020004" pitchFamily="34" charset="0"/>
              </a:rPr>
              <a:t>≈ </a:t>
            </a:r>
            <a:r>
              <a:rPr lang="en-US" dirty="0" err="1">
                <a:solidFill>
                  <a:srgbClr val="92D050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rgbClr val="92D050"/>
                </a:solidFill>
                <a:latin typeface="Fira Sans" panose="020B0503050000020004" pitchFamily="34" charset="0"/>
              </a:rPr>
              <a:t>transparent</a:t>
            </a:r>
            <a:endParaRPr lang="en-US" dirty="0">
              <a:latin typeface="Fira Sans" panose="020B0503050000020004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At the same time, they are compatible with </a:t>
            </a:r>
            <a:r>
              <a:rPr lang="en-US" dirty="0">
                <a:solidFill>
                  <a:srgbClr val="FF7E79"/>
                </a:solidFill>
                <a:latin typeface="Fira Sans" panose="020B0503050000020004" pitchFamily="34" charset="0"/>
              </a:rPr>
              <a:t>two different models</a:t>
            </a:r>
            <a:r>
              <a:rPr lang="en-US" dirty="0">
                <a:latin typeface="Fira Sans" panose="020B0503050000020004" pitchFamily="34" charset="0"/>
              </a:rPr>
              <a:t> of (visual) word recognition.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0A140B-9F72-7189-AB70-DC9D9A351D2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5033" r="12026"/>
          <a:stretch>
            <a:fillRect/>
          </a:stretch>
        </p:blipFill>
        <p:spPr>
          <a:xfrm>
            <a:off x="7680960" y="3487900"/>
            <a:ext cx="4511040" cy="3370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B36FE43-9F9A-A0AE-2549-5DFED3FD49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364" y="3487900"/>
            <a:ext cx="6412956" cy="3197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492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31"/>
    </mc:Choice>
    <mc:Fallback>
      <p:transition spd="slow" advTm="8531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0D7685-37DF-DC15-F971-FE524AC9A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EA2DD-6618-31CE-FFAD-899C4CEE2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/>
              <a:t>Interim </a:t>
            </a:r>
            <a:r>
              <a:rPr lang="it-IT" dirty="0" err="1"/>
              <a:t>summary</a:t>
            </a:r>
            <a:endParaRPr lang="it-I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5B2736-ACBB-D988-0967-4A44D8D6EED3}"/>
              </a:ext>
            </a:extLst>
          </p:cNvPr>
          <p:cNvSpPr txBox="1"/>
          <p:nvPr/>
        </p:nvSpPr>
        <p:spPr>
          <a:xfrm>
            <a:off x="650460" y="1329019"/>
            <a:ext cx="111157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These results challenge the BMOD model that would instead predict </a:t>
            </a:r>
            <a:r>
              <a:rPr lang="en-US" dirty="0" err="1">
                <a:solidFill>
                  <a:srgbClr val="FFC000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rgbClr val="FFC000"/>
                </a:solidFill>
                <a:latin typeface="Fira Sans" panose="020B0503050000020004" pitchFamily="34" charset="0"/>
              </a:rPr>
              <a:t>opaque</a:t>
            </a:r>
            <a:r>
              <a:rPr lang="en-US" baseline="-25000" dirty="0">
                <a:solidFill>
                  <a:srgbClr val="FFC000"/>
                </a:solidFill>
                <a:latin typeface="Fira Sans" panose="020B0503050000020004" pitchFamily="34" charset="0"/>
              </a:rPr>
              <a:t> </a:t>
            </a:r>
            <a:r>
              <a:rPr lang="en-US" dirty="0">
                <a:latin typeface="Fira Sans" panose="020B0503050000020004" pitchFamily="34" charset="0"/>
              </a:rPr>
              <a:t>≈ </a:t>
            </a:r>
            <a:r>
              <a:rPr lang="en-US" dirty="0" err="1">
                <a:solidFill>
                  <a:srgbClr val="92D050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rgbClr val="92D050"/>
                </a:solidFill>
                <a:latin typeface="Fira Sans" panose="020B0503050000020004" pitchFamily="34" charset="0"/>
              </a:rPr>
              <a:t>transparent</a:t>
            </a:r>
            <a:endParaRPr lang="en-US" dirty="0">
              <a:latin typeface="Fira Sans" panose="020B0503050000020004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At the same time, they are compatible with </a:t>
            </a:r>
            <a:r>
              <a:rPr lang="en-US" dirty="0">
                <a:solidFill>
                  <a:srgbClr val="FF7E79"/>
                </a:solidFill>
                <a:latin typeface="Fira Sans" panose="020B0503050000020004" pitchFamily="34" charset="0"/>
              </a:rPr>
              <a:t>two different models</a:t>
            </a:r>
            <a:r>
              <a:rPr lang="en-US" dirty="0">
                <a:latin typeface="Fira Sans" panose="020B0503050000020004" pitchFamily="34" charset="0"/>
              </a:rPr>
              <a:t> of (visual) word recognition.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027C9CD-808C-962E-5EB7-03A7827AE0F4}"/>
              </a:ext>
            </a:extLst>
          </p:cNvPr>
          <p:cNvSpPr/>
          <p:nvPr/>
        </p:nvSpPr>
        <p:spPr>
          <a:xfrm>
            <a:off x="1916388" y="2504431"/>
            <a:ext cx="2752164" cy="1038131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800" dirty="0">
                <a:solidFill>
                  <a:schemeClr val="tx1"/>
                </a:solidFill>
                <a:latin typeface="Fira Sans" panose="020B0503050000020004" pitchFamily="34" charset="0"/>
              </a:rPr>
              <a:t>1. </a:t>
            </a:r>
            <a:r>
              <a:rPr lang="it-IT" sz="1800" b="1" dirty="0" err="1">
                <a:solidFill>
                  <a:srgbClr val="F781BF"/>
                </a:solidFill>
                <a:latin typeface="Fira Sans" panose="020B0503050000020004" pitchFamily="34" charset="0"/>
              </a:rPr>
              <a:t>Connectionist</a:t>
            </a:r>
            <a:r>
              <a:rPr lang="it-IT" sz="1800" b="1" dirty="0">
                <a:solidFill>
                  <a:srgbClr val="F781BF"/>
                </a:solidFill>
                <a:latin typeface="Fira Sans" panose="020B0503050000020004" pitchFamily="34" charset="0"/>
              </a:rPr>
              <a:t> </a:t>
            </a:r>
            <a:r>
              <a:rPr lang="it-IT" sz="1800" b="1" dirty="0" err="1">
                <a:solidFill>
                  <a:srgbClr val="F781BF"/>
                </a:solidFill>
                <a:latin typeface="Fira Sans" panose="020B0503050000020004" pitchFamily="34" charset="0"/>
              </a:rPr>
              <a:t>Triangle</a:t>
            </a:r>
            <a:r>
              <a:rPr lang="it-IT" sz="1800" b="1" dirty="0">
                <a:solidFill>
                  <a:srgbClr val="F781BF"/>
                </a:solidFill>
                <a:latin typeface="Fira Sans" panose="020B0503050000020004" pitchFamily="34" charset="0"/>
              </a:rPr>
              <a:t> Model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  <a:latin typeface="Fira Sans" panose="020B0503050000020004" pitchFamily="34" charset="0"/>
              </a:rPr>
              <a:t>(Seidenberg &amp; McClelland 1989)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D25774D-F720-9000-D2A8-6D6D3B5B4A91}"/>
              </a:ext>
            </a:extLst>
          </p:cNvPr>
          <p:cNvSpPr/>
          <p:nvPr/>
        </p:nvSpPr>
        <p:spPr>
          <a:xfrm>
            <a:off x="7523450" y="2488270"/>
            <a:ext cx="3498963" cy="1038131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800" dirty="0">
                <a:solidFill>
                  <a:schemeClr val="tx1"/>
                </a:solidFill>
                <a:latin typeface="Fira Sans" panose="020B0503050000020004" pitchFamily="34" charset="0"/>
              </a:rPr>
              <a:t>2. </a:t>
            </a:r>
            <a:r>
              <a:rPr lang="it-IT" b="1" dirty="0" err="1">
                <a:solidFill>
                  <a:srgbClr val="E41A1C"/>
                </a:solidFill>
                <a:latin typeface="Fira Sans" panose="020B0503050000020004" pitchFamily="34" charset="0"/>
              </a:rPr>
              <a:t>Lexical</a:t>
            </a:r>
            <a:r>
              <a:rPr lang="it-IT" b="1" dirty="0">
                <a:solidFill>
                  <a:srgbClr val="E41A1C"/>
                </a:solidFill>
                <a:latin typeface="Fira Sans" panose="020B0503050000020004" pitchFamily="34" charset="0"/>
              </a:rPr>
              <a:t> </a:t>
            </a:r>
            <a:r>
              <a:rPr lang="it-IT" b="1" dirty="0" err="1">
                <a:solidFill>
                  <a:srgbClr val="E41A1C"/>
                </a:solidFill>
                <a:latin typeface="Fira Sans" panose="020B0503050000020004" pitchFamily="34" charset="0"/>
              </a:rPr>
              <a:t>Decomposition</a:t>
            </a:r>
            <a:endParaRPr lang="it-IT" b="1" dirty="0">
              <a:solidFill>
                <a:srgbClr val="E41A1C"/>
              </a:solidFill>
              <a:latin typeface="Fira Sans" panose="020B0503050000020004" pitchFamily="34" charset="0"/>
            </a:endParaRPr>
          </a:p>
          <a:p>
            <a:pPr algn="ctr"/>
            <a:r>
              <a:rPr lang="it-IT" sz="1800" b="1" dirty="0">
                <a:solidFill>
                  <a:srgbClr val="E41A1C"/>
                </a:solidFill>
                <a:latin typeface="Fira Sans" panose="020B0503050000020004" pitchFamily="34" charset="0"/>
              </a:rPr>
              <a:t>Model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E0A7874-B9B0-3DA4-568C-B68353C50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368" y="3850192"/>
            <a:ext cx="5321808" cy="265336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0135527-17B7-0755-ECCC-C329C03114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7286" y="3917755"/>
            <a:ext cx="5897082" cy="265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854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312"/>
    </mc:Choice>
    <mc:Fallback>
      <p:transition spd="slow" advTm="17312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4898C-1DB4-2569-C1B3-76AD33DFB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1A316-0941-44FE-4DFC-98CBB143F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/>
              <a:t>Interim </a:t>
            </a:r>
            <a:r>
              <a:rPr lang="it-IT" dirty="0" err="1"/>
              <a:t>summary</a:t>
            </a:r>
            <a:endParaRPr lang="it-IT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B41102-DA57-1287-29B3-5AA8B5F8B4CA}"/>
              </a:ext>
            </a:extLst>
          </p:cNvPr>
          <p:cNvSpPr txBox="1"/>
          <p:nvPr/>
        </p:nvSpPr>
        <p:spPr>
          <a:xfrm>
            <a:off x="650460" y="1329019"/>
            <a:ext cx="111157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These results challenge the BMOD model that would instead predict </a:t>
            </a:r>
            <a:r>
              <a:rPr lang="en-US" dirty="0" err="1">
                <a:solidFill>
                  <a:srgbClr val="FFC000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rgbClr val="FFC000"/>
                </a:solidFill>
                <a:latin typeface="Fira Sans" panose="020B0503050000020004" pitchFamily="34" charset="0"/>
              </a:rPr>
              <a:t>opaque</a:t>
            </a:r>
            <a:r>
              <a:rPr lang="en-US" baseline="-25000" dirty="0">
                <a:solidFill>
                  <a:srgbClr val="FFC000"/>
                </a:solidFill>
                <a:latin typeface="Fira Sans" panose="020B0503050000020004" pitchFamily="34" charset="0"/>
              </a:rPr>
              <a:t> </a:t>
            </a:r>
            <a:r>
              <a:rPr lang="en-US" dirty="0">
                <a:latin typeface="Fira Sans" panose="020B0503050000020004" pitchFamily="34" charset="0"/>
              </a:rPr>
              <a:t>≈ </a:t>
            </a:r>
            <a:r>
              <a:rPr lang="en-US" dirty="0" err="1">
                <a:solidFill>
                  <a:srgbClr val="92D050"/>
                </a:solidFill>
                <a:latin typeface="Fira Sans" panose="020B0503050000020004" pitchFamily="34" charset="0"/>
              </a:rPr>
              <a:t>M</a:t>
            </a:r>
            <a:r>
              <a:rPr lang="en-US" baseline="-25000" dirty="0" err="1">
                <a:solidFill>
                  <a:srgbClr val="92D050"/>
                </a:solidFill>
                <a:latin typeface="Fira Sans" panose="020B0503050000020004" pitchFamily="34" charset="0"/>
              </a:rPr>
              <a:t>transparent</a:t>
            </a:r>
            <a:endParaRPr lang="en-US" dirty="0">
              <a:latin typeface="Fira Sans" panose="020B0503050000020004" pitchFamily="34" charset="0"/>
            </a:endParaRPr>
          </a:p>
          <a:p>
            <a:pPr marL="342900" indent="-3429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Fira Sans" panose="020B0503050000020004" pitchFamily="34" charset="0"/>
              </a:rPr>
              <a:t>At the same time, they are compatible with </a:t>
            </a:r>
            <a:r>
              <a:rPr lang="en-US" dirty="0">
                <a:solidFill>
                  <a:srgbClr val="FF7E79"/>
                </a:solidFill>
                <a:latin typeface="Fira Sans" panose="020B0503050000020004" pitchFamily="34" charset="0"/>
              </a:rPr>
              <a:t>two different models</a:t>
            </a:r>
            <a:r>
              <a:rPr lang="en-US" dirty="0">
                <a:latin typeface="Fira Sans" panose="020B0503050000020004" pitchFamily="34" charset="0"/>
              </a:rPr>
              <a:t> of (visual) word recognition.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34CF4-E83B-AC79-16F4-C2CACF0FF62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62656" y="3850664"/>
            <a:ext cx="5303520" cy="2651760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942E9DB5-5F4C-183C-8BEC-DC38847F95B0}"/>
              </a:ext>
            </a:extLst>
          </p:cNvPr>
          <p:cNvSpPr/>
          <p:nvPr/>
        </p:nvSpPr>
        <p:spPr>
          <a:xfrm>
            <a:off x="1916388" y="2504431"/>
            <a:ext cx="2752164" cy="1038131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800" dirty="0">
                <a:solidFill>
                  <a:schemeClr val="tx1"/>
                </a:solidFill>
                <a:latin typeface="Fira Sans" panose="020B0503050000020004" pitchFamily="34" charset="0"/>
              </a:rPr>
              <a:t>1. </a:t>
            </a:r>
            <a:r>
              <a:rPr lang="it-IT" sz="1800" b="1" dirty="0" err="1">
                <a:solidFill>
                  <a:srgbClr val="F781BF"/>
                </a:solidFill>
                <a:latin typeface="Fira Sans" panose="020B0503050000020004" pitchFamily="34" charset="0"/>
              </a:rPr>
              <a:t>Connectionist</a:t>
            </a:r>
            <a:r>
              <a:rPr lang="it-IT" sz="1800" b="1" dirty="0">
                <a:solidFill>
                  <a:srgbClr val="F781BF"/>
                </a:solidFill>
                <a:latin typeface="Fira Sans" panose="020B0503050000020004" pitchFamily="34" charset="0"/>
              </a:rPr>
              <a:t> </a:t>
            </a:r>
            <a:r>
              <a:rPr lang="it-IT" sz="1800" b="1" dirty="0" err="1">
                <a:solidFill>
                  <a:srgbClr val="F781BF"/>
                </a:solidFill>
                <a:latin typeface="Fira Sans" panose="020B0503050000020004" pitchFamily="34" charset="0"/>
              </a:rPr>
              <a:t>Triangle</a:t>
            </a:r>
            <a:r>
              <a:rPr lang="it-IT" sz="1800" b="1" dirty="0">
                <a:solidFill>
                  <a:srgbClr val="F781BF"/>
                </a:solidFill>
                <a:latin typeface="Fira Sans" panose="020B0503050000020004" pitchFamily="34" charset="0"/>
              </a:rPr>
              <a:t> Model</a:t>
            </a:r>
          </a:p>
          <a:p>
            <a:pPr algn="ctr"/>
            <a:r>
              <a:rPr lang="it-IT" sz="1100" dirty="0">
                <a:solidFill>
                  <a:schemeClr val="tx1"/>
                </a:solidFill>
                <a:latin typeface="Fira Sans" panose="020B0503050000020004" pitchFamily="34" charset="0"/>
              </a:rPr>
              <a:t>(Seidenberg &amp; McClelland 1989)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EB3249-497C-144B-CA75-19D292FADF4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5255" y="3850664"/>
            <a:ext cx="5334429" cy="2667215"/>
          </a:xfrm>
          <a:prstGeom prst="rect">
            <a:avLst/>
          </a:prstGeom>
        </p:spPr>
      </p:pic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AF717C2-1447-224C-3256-DAD9052F851A}"/>
              </a:ext>
            </a:extLst>
          </p:cNvPr>
          <p:cNvSpPr/>
          <p:nvPr/>
        </p:nvSpPr>
        <p:spPr>
          <a:xfrm>
            <a:off x="7523450" y="2488270"/>
            <a:ext cx="3498963" cy="1038131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800" dirty="0">
                <a:solidFill>
                  <a:schemeClr val="tx1"/>
                </a:solidFill>
                <a:latin typeface="Fira Sans" panose="020B0503050000020004" pitchFamily="34" charset="0"/>
              </a:rPr>
              <a:t>2. </a:t>
            </a:r>
            <a:r>
              <a:rPr lang="it-IT" b="1" dirty="0" err="1">
                <a:solidFill>
                  <a:srgbClr val="E41A1C"/>
                </a:solidFill>
                <a:latin typeface="Fira Sans" panose="020B0503050000020004" pitchFamily="34" charset="0"/>
              </a:rPr>
              <a:t>Lexical</a:t>
            </a:r>
            <a:r>
              <a:rPr lang="it-IT" b="1" dirty="0">
                <a:solidFill>
                  <a:srgbClr val="E41A1C"/>
                </a:solidFill>
                <a:latin typeface="Fira Sans" panose="020B0503050000020004" pitchFamily="34" charset="0"/>
              </a:rPr>
              <a:t> </a:t>
            </a:r>
            <a:r>
              <a:rPr lang="it-IT" b="1" dirty="0" err="1">
                <a:solidFill>
                  <a:srgbClr val="E41A1C"/>
                </a:solidFill>
                <a:latin typeface="Fira Sans" panose="020B0503050000020004" pitchFamily="34" charset="0"/>
              </a:rPr>
              <a:t>Decomposition</a:t>
            </a:r>
            <a:endParaRPr lang="it-IT" b="1" dirty="0">
              <a:solidFill>
                <a:srgbClr val="E41A1C"/>
              </a:solidFill>
              <a:latin typeface="Fira Sans" panose="020B0503050000020004" pitchFamily="34" charset="0"/>
            </a:endParaRPr>
          </a:p>
          <a:p>
            <a:pPr algn="ctr"/>
            <a:r>
              <a:rPr lang="it-IT" sz="1800" b="1" dirty="0">
                <a:solidFill>
                  <a:srgbClr val="E41A1C"/>
                </a:solidFill>
                <a:latin typeface="Fira Sans" panose="020B0503050000020004" pitchFamily="34" charset="0"/>
              </a:rPr>
              <a:t>Model </a:t>
            </a:r>
          </a:p>
        </p:txBody>
      </p:sp>
    </p:spTree>
    <p:extLst>
      <p:ext uri="{BB962C8B-B14F-4D97-AF65-F5344CB8AC3E}">
        <p14:creationId xmlns:p14="http://schemas.microsoft.com/office/powerpoint/2010/main" val="727567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532"/>
    </mc:Choice>
    <mc:Fallback>
      <p:transition spd="slow" advTm="31532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CA13C-8043-D735-52A3-BBB71C8C8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5B05901-2A56-AE8A-9E83-BF6A3658B7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0041654"/>
              </p:ext>
            </p:extLst>
          </p:nvPr>
        </p:nvGraphicFramePr>
        <p:xfrm>
          <a:off x="1657624" y="2111828"/>
          <a:ext cx="9118602" cy="29667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2686">
                  <a:extLst>
                    <a:ext uri="{9D8B030D-6E8A-4147-A177-3AD203B41FA5}">
                      <a16:colId xmlns:a16="http://schemas.microsoft.com/office/drawing/2014/main" val="613640983"/>
                    </a:ext>
                  </a:extLst>
                </a:gridCol>
                <a:gridCol w="1186542">
                  <a:extLst>
                    <a:ext uri="{9D8B030D-6E8A-4147-A177-3AD203B41FA5}">
                      <a16:colId xmlns:a16="http://schemas.microsoft.com/office/drawing/2014/main" val="2262834775"/>
                    </a:ext>
                  </a:extLst>
                </a:gridCol>
                <a:gridCol w="1556658">
                  <a:extLst>
                    <a:ext uri="{9D8B030D-6E8A-4147-A177-3AD203B41FA5}">
                      <a16:colId xmlns:a16="http://schemas.microsoft.com/office/drawing/2014/main" val="2593562154"/>
                    </a:ext>
                  </a:extLst>
                </a:gridCol>
                <a:gridCol w="2188028">
                  <a:extLst>
                    <a:ext uri="{9D8B030D-6E8A-4147-A177-3AD203B41FA5}">
                      <a16:colId xmlns:a16="http://schemas.microsoft.com/office/drawing/2014/main" val="2086610342"/>
                    </a:ext>
                  </a:extLst>
                </a:gridCol>
                <a:gridCol w="1839686">
                  <a:extLst>
                    <a:ext uri="{9D8B030D-6E8A-4147-A177-3AD203B41FA5}">
                      <a16:colId xmlns:a16="http://schemas.microsoft.com/office/drawing/2014/main" val="4059216485"/>
                    </a:ext>
                  </a:extLst>
                </a:gridCol>
                <a:gridCol w="1905002">
                  <a:extLst>
                    <a:ext uri="{9D8B030D-6E8A-4147-A177-3AD203B41FA5}">
                      <a16:colId xmlns:a16="http://schemas.microsoft.com/office/drawing/2014/main" val="46368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Setting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Platform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Prime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Fira Sans" panose="020B0503050000020004" pitchFamily="34" charset="0"/>
                        </a:rPr>
                        <a:t>Sample size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6575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in-lab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PsychoPy</a:t>
                      </a:r>
                      <a:endParaRPr lang="en-US" dirty="0">
                        <a:ln>
                          <a:solidFill>
                            <a:schemeClr val="bg2">
                              <a:lumMod val="50000"/>
                            </a:schemeClr>
                          </a:solidFill>
                          <a:prstDash val="sysDot"/>
                        </a:ln>
                        <a:noFill/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2 frames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22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PsychoJS</a:t>
                      </a:r>
                      <a:endParaRPr lang="en-US" dirty="0">
                        <a:ln>
                          <a:solidFill>
                            <a:schemeClr val="bg2">
                              <a:lumMod val="50000"/>
                            </a:schemeClr>
                          </a:solidFill>
                          <a:prstDash val="sysDot"/>
                        </a:ln>
                        <a:noFill/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dirty="0" err="1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ms</a:t>
                      </a:r>
                      <a:endParaRPr lang="en-US" dirty="0">
                        <a:ln>
                          <a:solidFill>
                            <a:schemeClr val="bg2">
                              <a:lumMod val="50000"/>
                            </a:schemeClr>
                          </a:solidFill>
                          <a:prstDash val="sysDot"/>
                        </a:ln>
                        <a:noFill/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59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PsychoJS</a:t>
                      </a:r>
                      <a:endParaRPr lang="en-US" dirty="0">
                        <a:ln>
                          <a:solidFill>
                            <a:schemeClr val="bg2">
                              <a:lumMod val="50000"/>
                            </a:schemeClr>
                          </a:solidFill>
                          <a:prstDash val="sysDot"/>
                        </a:ln>
                        <a:noFill/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2 frames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36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Labvanced</a:t>
                      </a:r>
                      <a:endParaRPr lang="en-US" dirty="0">
                        <a:ln>
                          <a:solidFill>
                            <a:schemeClr val="bg2">
                              <a:lumMod val="50000"/>
                            </a:schemeClr>
                          </a:solidFill>
                          <a:prstDash val="sysDot"/>
                        </a:ln>
                        <a:noFill/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dirty="0" err="1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ms</a:t>
                      </a:r>
                      <a:endParaRPr lang="en-US" dirty="0">
                        <a:ln>
                          <a:solidFill>
                            <a:schemeClr val="bg2">
                              <a:lumMod val="50000"/>
                            </a:schemeClr>
                          </a:solidFill>
                          <a:prstDash val="sysDot"/>
                        </a:ln>
                        <a:noFill/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Prolific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538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Labvanced</a:t>
                      </a:r>
                      <a:endParaRPr lang="en-US" dirty="0">
                        <a:ln>
                          <a:solidFill>
                            <a:schemeClr val="bg2">
                              <a:lumMod val="50000"/>
                            </a:schemeClr>
                          </a:solidFill>
                          <a:prstDash val="sysDot"/>
                        </a:ln>
                        <a:noFill/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dirty="0" err="1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ms</a:t>
                      </a:r>
                      <a:endParaRPr lang="en-US" dirty="0">
                        <a:ln>
                          <a:solidFill>
                            <a:schemeClr val="bg2">
                              <a:lumMod val="50000"/>
                            </a:schemeClr>
                          </a:solidFill>
                          <a:prstDash val="sysDot"/>
                        </a:ln>
                        <a:noFill/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Prolific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ot"/>
                          </a:ln>
                          <a:noFill/>
                          <a:latin typeface="Fira Sans" panose="020B0503050000020004" pitchFamily="34" charset="0"/>
                        </a:rPr>
                        <a:t>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89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rgbClr val="0070C0"/>
                          </a:solidFill>
                          <a:latin typeface="Fira Sans" panose="020B0503050000020004" pitchFamily="34" charset="0"/>
                        </a:rPr>
                        <a:t>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 err="1">
                          <a:latin typeface="Fira Sans" panose="020B0503050000020004" pitchFamily="34" charset="0"/>
                        </a:rPr>
                        <a:t>Labvanced</a:t>
                      </a:r>
                      <a:endParaRPr lang="en-US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i="0" dirty="0">
                          <a:latin typeface="Fira Sans" panose="020B0503050000020004" pitchFamily="34" charset="0"/>
                        </a:rPr>
                        <a:t>33 </a:t>
                      </a:r>
                      <a:r>
                        <a:rPr lang="en-US" b="0" dirty="0" err="1">
                          <a:latin typeface="Fira Sans" panose="020B0503050000020004" pitchFamily="34" charset="0"/>
                        </a:rPr>
                        <a:t>ms</a:t>
                      </a:r>
                      <a:endParaRPr lang="en-US" b="0" dirty="0">
                        <a:latin typeface="Fira Sans" panose="020B05030500000200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Fira Sans" panose="020B0503050000020004" pitchFamily="34" charset="0"/>
                        </a:rPr>
                        <a:t>Prolific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solidFill>
                            <a:schemeClr val="tx1"/>
                          </a:solidFill>
                          <a:latin typeface="Fira Sans" panose="020B0503050000020004" pitchFamily="34" charset="0"/>
                        </a:rPr>
                        <a:t>3,000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474733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ash"/>
                          </a:ln>
                          <a:noFill/>
                          <a:latin typeface="Fira Sans" panose="020B0503050000020004" pitchFamily="34" charset="0"/>
                        </a:rPr>
                        <a:t>total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n>
                            <a:solidFill>
                              <a:schemeClr val="bg2">
                                <a:lumMod val="50000"/>
                              </a:schemeClr>
                            </a:solidFill>
                            <a:prstDash val="sysDash"/>
                          </a:ln>
                          <a:noFill/>
                          <a:latin typeface="Fira Sans" panose="020B0503050000020004" pitchFamily="34" charset="0"/>
                        </a:rPr>
                        <a:t>3,927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55585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8A91A57-1CA3-64E6-B657-FF8B953A8A30}"/>
              </a:ext>
            </a:extLst>
          </p:cNvPr>
          <p:cNvSpPr txBox="1"/>
          <p:nvPr/>
        </p:nvSpPr>
        <p:spPr>
          <a:xfrm>
            <a:off x="1283034" y="5354011"/>
            <a:ext cx="962593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dirty="0">
                <a:latin typeface="Fira Sans" panose="020B0503050000020004" pitchFamily="34" charset="0"/>
              </a:rPr>
              <a:t>Replication #6 was not included in the meta-analysis, but underwent the same pre-processing pipeline, and then fed into a GLMM model </a:t>
            </a:r>
            <a:br>
              <a:rPr lang="en-US" dirty="0">
                <a:latin typeface="Fira Sans" panose="020B0503050000020004" pitchFamily="34" charset="0"/>
              </a:rPr>
            </a:br>
            <a:r>
              <a:rPr lang="en-US" dirty="0">
                <a:latin typeface="Fira Sans" panose="020B0503050000020004" pitchFamily="34" charset="0"/>
              </a:rPr>
              <a:t>(with a Gamma distribution and log link). 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C4AE3AD-6294-D60F-D2B9-6A20F95D2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CDB8331-3ECC-8A0A-CE32-D3610A78CB6E}"/>
              </a:ext>
            </a:extLst>
          </p:cNvPr>
          <p:cNvSpPr txBox="1">
            <a:spLocks/>
          </p:cNvSpPr>
          <p:nvPr/>
        </p:nvSpPr>
        <p:spPr>
          <a:xfrm>
            <a:off x="847578" y="1152958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Fira Sans Condensed Light" panose="020B0403050000020004" pitchFamily="34" charset="0"/>
              </a:rPr>
              <a:t>replications #6</a:t>
            </a:r>
            <a:endParaRPr lang="it-IT" sz="2400" dirty="0">
              <a:solidFill>
                <a:srgbClr val="BF9000"/>
              </a:solidFill>
              <a:latin typeface="Fira Sans Condensed Light" panose="020B04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143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488"/>
    </mc:Choice>
    <mc:Fallback>
      <p:transition spd="slow" advTm="11488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A2481-E7C3-A553-BC0C-9E1A75275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B3A2992-1240-DE9C-5AA1-CE6D2192987B}"/>
              </a:ext>
            </a:extLst>
          </p:cNvPr>
          <p:cNvSpPr txBox="1"/>
          <p:nvPr/>
        </p:nvSpPr>
        <p:spPr>
          <a:xfrm>
            <a:off x="771386" y="2268592"/>
            <a:ext cx="3697584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Fira Sans" panose="020B0503050000020004" pitchFamily="34" charset="0"/>
              </a:rPr>
              <a:t>identity: fuss-FUSS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chemeClr val="accent6"/>
                </a:solidFill>
                <a:latin typeface="Fira Sans" panose="020B0503050000020004" pitchFamily="34" charset="0"/>
              </a:rPr>
              <a:t>transparent: painter-PAINT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FFC000"/>
                </a:solidFill>
                <a:latin typeface="Fira Sans" panose="020B0503050000020004" pitchFamily="34" charset="0"/>
              </a:rPr>
              <a:t>opaque: wander-WAND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D95F0E"/>
                </a:solidFill>
                <a:latin typeface="Fira Sans" panose="020B0503050000020004" pitchFamily="34" charset="0"/>
              </a:rPr>
              <a:t>non-syllabic: starch-STAR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FE9929"/>
                </a:solidFill>
                <a:latin typeface="Fira Sans" panose="020B0503050000020004" pitchFamily="34" charset="0"/>
              </a:rPr>
              <a:t>syllabic: canvas-CAN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7030A0"/>
                </a:solidFill>
                <a:latin typeface="Fira Sans" panose="020B0503050000020004" pitchFamily="34" charset="0"/>
              </a:rPr>
              <a:t>semantic: poem-RHYME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2D4CC84-EA8A-B172-BF24-5CF576DF1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3AB48F7-CBDD-66CF-B03F-70CE7818AFED}"/>
              </a:ext>
            </a:extLst>
          </p:cNvPr>
          <p:cNvSpPr txBox="1">
            <a:spLocks/>
          </p:cNvSpPr>
          <p:nvPr/>
        </p:nvSpPr>
        <p:spPr>
          <a:xfrm>
            <a:off x="847578" y="1152958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Fira Sans Condensed Light" panose="020B0403050000020004" pitchFamily="34" charset="0"/>
              </a:rPr>
              <a:t>replications #6</a:t>
            </a:r>
            <a:endParaRPr lang="it-IT" sz="2400" dirty="0">
              <a:solidFill>
                <a:srgbClr val="BF9000"/>
              </a:solidFill>
              <a:latin typeface="Fira Sans Condensed Light" panose="020B04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6505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38"/>
    </mc:Choice>
    <mc:Fallback>
      <p:transition spd="slow" advTm="87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CC9F6-9113-4BA3-F901-706667E86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17C4D2-F277-B2A8-DBBC-33C7513249B3}"/>
              </a:ext>
            </a:extLst>
          </p:cNvPr>
          <p:cNvSpPr txBox="1"/>
          <p:nvPr/>
        </p:nvSpPr>
        <p:spPr>
          <a:xfrm>
            <a:off x="771386" y="2268592"/>
            <a:ext cx="3697584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Fira Sans" panose="020B0503050000020004" pitchFamily="34" charset="0"/>
              </a:rPr>
              <a:t>identity: fuss-FUSS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chemeClr val="accent6"/>
                </a:solidFill>
                <a:latin typeface="Fira Sans" panose="020B0503050000020004" pitchFamily="34" charset="0"/>
              </a:rPr>
              <a:t>transparent: painter-PAINT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FFC000"/>
                </a:solidFill>
                <a:latin typeface="Fira Sans" panose="020B0503050000020004" pitchFamily="34" charset="0"/>
              </a:rPr>
              <a:t>opaque: wander-WAND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D95F0E"/>
                </a:solidFill>
                <a:latin typeface="Fira Sans" panose="020B0503050000020004" pitchFamily="34" charset="0"/>
              </a:rPr>
              <a:t>non-syllabic: starch-STAR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FE9929"/>
                </a:solidFill>
                <a:latin typeface="Fira Sans" panose="020B0503050000020004" pitchFamily="34" charset="0"/>
              </a:rPr>
              <a:t>syllabic: canvas-CAN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b="1" dirty="0">
                <a:solidFill>
                  <a:srgbClr val="7030A0"/>
                </a:solidFill>
                <a:latin typeface="Fira Sans" panose="020B0503050000020004" pitchFamily="34" charset="0"/>
              </a:rPr>
              <a:t>semantic: poem-RHYME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3A222F-A796-E12C-1D87-895929BBF8B9}"/>
              </a:ext>
            </a:extLst>
          </p:cNvPr>
          <p:cNvSpPr txBox="1"/>
          <p:nvPr/>
        </p:nvSpPr>
        <p:spPr>
          <a:xfrm>
            <a:off x="4710959" y="4924042"/>
            <a:ext cx="5054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Fira Sans" panose="020B0503050000020004" pitchFamily="34" charset="0"/>
              </a:rPr>
              <a:t>elicits pure semantic effect alongside the other conditions (rarely done before)</a:t>
            </a: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862F8D0B-6EBD-3DCF-DA73-97280F8310BB}"/>
              </a:ext>
            </a:extLst>
          </p:cNvPr>
          <p:cNvSpPr/>
          <p:nvPr/>
        </p:nvSpPr>
        <p:spPr>
          <a:xfrm rot="10113334">
            <a:off x="3497255" y="3023378"/>
            <a:ext cx="2734062" cy="2298603"/>
          </a:xfrm>
          <a:prstGeom prst="arc">
            <a:avLst/>
          </a:prstGeom>
          <a:ln w="127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F0353221-7254-7D45-512D-C0D32D04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6AA5A22C-E0AC-5829-FECB-7DB8D0166E4A}"/>
              </a:ext>
            </a:extLst>
          </p:cNvPr>
          <p:cNvSpPr txBox="1">
            <a:spLocks/>
          </p:cNvSpPr>
          <p:nvPr/>
        </p:nvSpPr>
        <p:spPr>
          <a:xfrm>
            <a:off x="847578" y="1152958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Fira Sans Condensed Light" panose="020B0403050000020004" pitchFamily="34" charset="0"/>
              </a:rPr>
              <a:t>replications #6</a:t>
            </a:r>
            <a:endParaRPr lang="it-IT" sz="2400" dirty="0">
              <a:solidFill>
                <a:srgbClr val="BF9000"/>
              </a:solidFill>
              <a:latin typeface="Fira Sans Condensed Light" panose="020B04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9824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7"/>
    </mc:Choice>
    <mc:Fallback>
      <p:transition spd="slow" advTm="937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F0B3D-25CB-6365-0905-DD5D096152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0615F9-4D83-7767-319F-9A3B483E8E3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4992" y="4505084"/>
            <a:ext cx="8743320" cy="23315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CBD1F6-26DA-1A2D-CDCB-2D9022872BEA}"/>
              </a:ext>
            </a:extLst>
          </p:cNvPr>
          <p:cNvSpPr txBox="1"/>
          <p:nvPr/>
        </p:nvSpPr>
        <p:spPr>
          <a:xfrm>
            <a:off x="771386" y="2268592"/>
            <a:ext cx="3697584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Fira Sans" panose="020B0503050000020004" pitchFamily="34" charset="0"/>
              </a:rPr>
              <a:t>identity: fuss-FUSS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chemeClr val="accent6"/>
                </a:solidFill>
                <a:latin typeface="Fira Sans" panose="020B0503050000020004" pitchFamily="34" charset="0"/>
              </a:rPr>
              <a:t>transparent: painter-PAINT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FFC000"/>
                </a:solidFill>
                <a:latin typeface="Fira Sans" panose="020B0503050000020004" pitchFamily="34" charset="0"/>
              </a:rPr>
              <a:t>opaque: wander-WAND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D95F0E"/>
                </a:solidFill>
                <a:latin typeface="Fira Sans" panose="020B0503050000020004" pitchFamily="34" charset="0"/>
              </a:rPr>
              <a:t>non-syllabic: starch-STAR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FE9929"/>
                </a:solidFill>
                <a:latin typeface="Fira Sans" panose="020B0503050000020004" pitchFamily="34" charset="0"/>
              </a:rPr>
              <a:t>syllabic: canvas-CAN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b="1" dirty="0">
                <a:solidFill>
                  <a:srgbClr val="7030A0"/>
                </a:solidFill>
                <a:latin typeface="Fira Sans" panose="020B0503050000020004" pitchFamily="34" charset="0"/>
              </a:rPr>
              <a:t>semantic: poem-RHYME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A7CFA4D-C53D-B37A-7121-B85F93C64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DC6AC8C-758C-2E9C-D350-70B5A531D954}"/>
              </a:ext>
            </a:extLst>
          </p:cNvPr>
          <p:cNvSpPr txBox="1">
            <a:spLocks/>
          </p:cNvSpPr>
          <p:nvPr/>
        </p:nvSpPr>
        <p:spPr>
          <a:xfrm>
            <a:off x="847578" y="1152958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Fira Sans Condensed Light" panose="020B0403050000020004" pitchFamily="34" charset="0"/>
              </a:rPr>
              <a:t>replications #6</a:t>
            </a:r>
            <a:endParaRPr lang="it-IT" sz="2400" dirty="0">
              <a:solidFill>
                <a:srgbClr val="BF9000"/>
              </a:solidFill>
              <a:latin typeface="Fira Sans Condensed Light" panose="020B04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5421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880"/>
    </mc:Choice>
    <mc:Fallback>
      <p:transition spd="slow" advTm="148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18902C-1DBF-76D5-65F4-7FBA1D746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1082325-2883-8634-3B75-5CDBC8175945}"/>
              </a:ext>
            </a:extLst>
          </p:cNvPr>
          <p:cNvSpPr txBox="1"/>
          <p:nvPr/>
        </p:nvSpPr>
        <p:spPr>
          <a:xfrm>
            <a:off x="5243521" y="3253915"/>
            <a:ext cx="4682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Fira Sans" panose="020B0503050000020004" pitchFamily="34" charset="0"/>
              </a:rPr>
              <a:t>factors out the stem activation effect and shows “true” orthographic effect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78061D36-C27E-DD3B-F752-FCD587D0AFC7}"/>
              </a:ext>
            </a:extLst>
          </p:cNvPr>
          <p:cNvSpPr/>
          <p:nvPr/>
        </p:nvSpPr>
        <p:spPr>
          <a:xfrm rot="17561768">
            <a:off x="3930636" y="3264168"/>
            <a:ext cx="2101019" cy="2100484"/>
          </a:xfrm>
          <a:prstGeom prst="arc">
            <a:avLst>
              <a:gd name="adj1" fmla="val 15685408"/>
              <a:gd name="adj2" fmla="val 0"/>
            </a:avLst>
          </a:prstGeom>
          <a:ln w="12700">
            <a:solidFill>
              <a:schemeClr val="tx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264CE1-D39F-E9BF-B57A-A5B1EB4CBEFE}"/>
              </a:ext>
            </a:extLst>
          </p:cNvPr>
          <p:cNvSpPr txBox="1"/>
          <p:nvPr/>
        </p:nvSpPr>
        <p:spPr>
          <a:xfrm>
            <a:off x="771386" y="2268592"/>
            <a:ext cx="3977896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latin typeface="Fira Sans" panose="020B0503050000020004" pitchFamily="34" charset="0"/>
              </a:rPr>
              <a:t>identity: fuss-FUSS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chemeClr val="accent6"/>
                </a:solidFill>
                <a:latin typeface="Fira Sans" panose="020B0503050000020004" pitchFamily="34" charset="0"/>
              </a:rPr>
              <a:t>transparent: painter-PAINT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FFC000"/>
                </a:solidFill>
                <a:latin typeface="Fira Sans" panose="020B0503050000020004" pitchFamily="34" charset="0"/>
              </a:rPr>
              <a:t>opaque: wander-WAND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D95F0E"/>
                </a:solidFill>
                <a:latin typeface="Fira Sans" panose="020B0503050000020004" pitchFamily="34" charset="0"/>
              </a:rPr>
              <a:t>non-syllabic: starch-STAR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FE9929"/>
                </a:solidFill>
                <a:latin typeface="Fira Sans" panose="020B0503050000020004" pitchFamily="34" charset="0"/>
              </a:rPr>
              <a:t>syllabic: canvas-CAN</a:t>
            </a:r>
            <a:endParaRPr lang="en-US" dirty="0">
              <a:solidFill>
                <a:srgbClr val="D95F0E"/>
              </a:solidFill>
              <a:latin typeface="Fira Sans" panose="020B0503050000020004" pitchFamily="34" charset="0"/>
            </a:endParaRP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b="1" dirty="0">
                <a:solidFill>
                  <a:srgbClr val="993404"/>
                </a:solidFill>
                <a:latin typeface="Fira Sans" panose="020B0503050000020004" pitchFamily="34" charset="0"/>
              </a:rPr>
              <a:t>orthographic: basil-BASIN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en-US" dirty="0">
                <a:solidFill>
                  <a:srgbClr val="7030A0"/>
                </a:solidFill>
                <a:latin typeface="Fira Sans" panose="020B0503050000020004" pitchFamily="34" charset="0"/>
              </a:rPr>
              <a:t>semantic: poem-RHYME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D804F0E-EE15-7B17-5B75-91DCE08B6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B026AD4-BB22-52C7-7AA1-8864F05E8D1F}"/>
              </a:ext>
            </a:extLst>
          </p:cNvPr>
          <p:cNvSpPr txBox="1">
            <a:spLocks/>
          </p:cNvSpPr>
          <p:nvPr/>
        </p:nvSpPr>
        <p:spPr>
          <a:xfrm>
            <a:off x="847578" y="1152958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Fira Sans Condensed Light" panose="020B0403050000020004" pitchFamily="34" charset="0"/>
              </a:rPr>
              <a:t>replications #6</a:t>
            </a:r>
            <a:endParaRPr lang="it-IT" sz="2400" dirty="0">
              <a:solidFill>
                <a:srgbClr val="BF9000"/>
              </a:solidFill>
              <a:latin typeface="Fira Sans Condensed Light" panose="020B04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828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179"/>
    </mc:Choice>
    <mc:Fallback>
      <p:transition spd="slow" advTm="19179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14FCE-7247-F8E1-8498-AFBA319062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96A5543-E7AF-E8D8-DC6E-C299FFC1F9D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9323" y="1609953"/>
            <a:ext cx="7451598" cy="4928616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D874B01-0C29-04DA-2056-00C5C8857096}"/>
              </a:ext>
            </a:extLst>
          </p:cNvPr>
          <p:cNvSpPr/>
          <p:nvPr/>
        </p:nvSpPr>
        <p:spPr>
          <a:xfrm>
            <a:off x="2672219" y="2391152"/>
            <a:ext cx="4555299" cy="878141"/>
          </a:xfrm>
          <a:custGeom>
            <a:avLst/>
            <a:gdLst>
              <a:gd name="csX0" fmla="*/ 0 w 4555299"/>
              <a:gd name="csY0" fmla="*/ 146360 h 878141"/>
              <a:gd name="csX1" fmla="*/ 146360 w 4555299"/>
              <a:gd name="csY1" fmla="*/ 0 h 878141"/>
              <a:gd name="csX2" fmla="*/ 764434 w 4555299"/>
              <a:gd name="csY2" fmla="*/ 0 h 878141"/>
              <a:gd name="csX3" fmla="*/ 1254631 w 4555299"/>
              <a:gd name="csY3" fmla="*/ 0 h 878141"/>
              <a:gd name="csX4" fmla="*/ 1702201 w 4555299"/>
              <a:gd name="csY4" fmla="*/ 0 h 878141"/>
              <a:gd name="csX5" fmla="*/ 2277650 w 4555299"/>
              <a:gd name="csY5" fmla="*/ 0 h 878141"/>
              <a:gd name="csX6" fmla="*/ 2767846 w 4555299"/>
              <a:gd name="csY6" fmla="*/ 0 h 878141"/>
              <a:gd name="csX7" fmla="*/ 3385920 w 4555299"/>
              <a:gd name="csY7" fmla="*/ 0 h 878141"/>
              <a:gd name="csX8" fmla="*/ 3833491 w 4555299"/>
              <a:gd name="csY8" fmla="*/ 0 h 878141"/>
              <a:gd name="csX9" fmla="*/ 4408939 w 4555299"/>
              <a:gd name="csY9" fmla="*/ 0 h 878141"/>
              <a:gd name="csX10" fmla="*/ 4555299 w 4555299"/>
              <a:gd name="csY10" fmla="*/ 146360 h 878141"/>
              <a:gd name="csX11" fmla="*/ 4555299 w 4555299"/>
              <a:gd name="csY11" fmla="*/ 731781 h 878141"/>
              <a:gd name="csX12" fmla="*/ 4408939 w 4555299"/>
              <a:gd name="csY12" fmla="*/ 878141 h 878141"/>
              <a:gd name="csX13" fmla="*/ 3876117 w 4555299"/>
              <a:gd name="csY13" fmla="*/ 878141 h 878141"/>
              <a:gd name="csX14" fmla="*/ 3428546 w 4555299"/>
              <a:gd name="csY14" fmla="*/ 878141 h 878141"/>
              <a:gd name="csX15" fmla="*/ 2895723 w 4555299"/>
              <a:gd name="csY15" fmla="*/ 878141 h 878141"/>
              <a:gd name="csX16" fmla="*/ 2277650 w 4555299"/>
              <a:gd name="csY16" fmla="*/ 878141 h 878141"/>
              <a:gd name="csX17" fmla="*/ 1744827 w 4555299"/>
              <a:gd name="csY17" fmla="*/ 878141 h 878141"/>
              <a:gd name="csX18" fmla="*/ 1339882 w 4555299"/>
              <a:gd name="csY18" fmla="*/ 878141 h 878141"/>
              <a:gd name="csX19" fmla="*/ 892311 w 4555299"/>
              <a:gd name="csY19" fmla="*/ 878141 h 878141"/>
              <a:gd name="csX20" fmla="*/ 146360 w 4555299"/>
              <a:gd name="csY20" fmla="*/ 878141 h 878141"/>
              <a:gd name="csX21" fmla="*/ 0 w 4555299"/>
              <a:gd name="csY21" fmla="*/ 731781 h 878141"/>
              <a:gd name="csX22" fmla="*/ 0 w 4555299"/>
              <a:gd name="csY22" fmla="*/ 146360 h 8781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555299" h="878141" extrusionOk="0">
                <a:moveTo>
                  <a:pt x="0" y="146360"/>
                </a:moveTo>
                <a:cubicBezTo>
                  <a:pt x="-13183" y="57397"/>
                  <a:pt x="45151" y="7648"/>
                  <a:pt x="146360" y="0"/>
                </a:cubicBezTo>
                <a:cubicBezTo>
                  <a:pt x="329374" y="-42811"/>
                  <a:pt x="568056" y="1252"/>
                  <a:pt x="764434" y="0"/>
                </a:cubicBezTo>
                <a:cubicBezTo>
                  <a:pt x="960812" y="-1252"/>
                  <a:pt x="1087545" y="26509"/>
                  <a:pt x="1254631" y="0"/>
                </a:cubicBezTo>
                <a:cubicBezTo>
                  <a:pt x="1421717" y="-26509"/>
                  <a:pt x="1560741" y="10610"/>
                  <a:pt x="1702201" y="0"/>
                </a:cubicBezTo>
                <a:cubicBezTo>
                  <a:pt x="1843661" y="-10610"/>
                  <a:pt x="2076288" y="44853"/>
                  <a:pt x="2277650" y="0"/>
                </a:cubicBezTo>
                <a:cubicBezTo>
                  <a:pt x="2479012" y="-44853"/>
                  <a:pt x="2558500" y="40471"/>
                  <a:pt x="2767846" y="0"/>
                </a:cubicBezTo>
                <a:cubicBezTo>
                  <a:pt x="2977192" y="-40471"/>
                  <a:pt x="3109882" y="47033"/>
                  <a:pt x="3385920" y="0"/>
                </a:cubicBezTo>
                <a:cubicBezTo>
                  <a:pt x="3661958" y="-47033"/>
                  <a:pt x="3694509" y="46355"/>
                  <a:pt x="3833491" y="0"/>
                </a:cubicBezTo>
                <a:cubicBezTo>
                  <a:pt x="3972473" y="-46355"/>
                  <a:pt x="4141205" y="52207"/>
                  <a:pt x="4408939" y="0"/>
                </a:cubicBezTo>
                <a:cubicBezTo>
                  <a:pt x="4499850" y="2423"/>
                  <a:pt x="4545194" y="63894"/>
                  <a:pt x="4555299" y="146360"/>
                </a:cubicBezTo>
                <a:cubicBezTo>
                  <a:pt x="4573403" y="412532"/>
                  <a:pt x="4503637" y="532019"/>
                  <a:pt x="4555299" y="731781"/>
                </a:cubicBezTo>
                <a:cubicBezTo>
                  <a:pt x="4569707" y="798376"/>
                  <a:pt x="4491601" y="876961"/>
                  <a:pt x="4408939" y="878141"/>
                </a:cubicBezTo>
                <a:cubicBezTo>
                  <a:pt x="4213018" y="891155"/>
                  <a:pt x="4140943" y="825669"/>
                  <a:pt x="3876117" y="878141"/>
                </a:cubicBezTo>
                <a:cubicBezTo>
                  <a:pt x="3611291" y="930613"/>
                  <a:pt x="3582017" y="860793"/>
                  <a:pt x="3428546" y="878141"/>
                </a:cubicBezTo>
                <a:cubicBezTo>
                  <a:pt x="3275075" y="895489"/>
                  <a:pt x="3116601" y="844720"/>
                  <a:pt x="2895723" y="878141"/>
                </a:cubicBezTo>
                <a:cubicBezTo>
                  <a:pt x="2674845" y="911562"/>
                  <a:pt x="2440544" y="805380"/>
                  <a:pt x="2277650" y="878141"/>
                </a:cubicBezTo>
                <a:cubicBezTo>
                  <a:pt x="2114756" y="950902"/>
                  <a:pt x="1968072" y="852959"/>
                  <a:pt x="1744827" y="878141"/>
                </a:cubicBezTo>
                <a:cubicBezTo>
                  <a:pt x="1521582" y="903323"/>
                  <a:pt x="1493875" y="848498"/>
                  <a:pt x="1339882" y="878141"/>
                </a:cubicBezTo>
                <a:cubicBezTo>
                  <a:pt x="1185890" y="907784"/>
                  <a:pt x="1024785" y="870000"/>
                  <a:pt x="892311" y="878141"/>
                </a:cubicBezTo>
                <a:cubicBezTo>
                  <a:pt x="759837" y="886282"/>
                  <a:pt x="354845" y="863986"/>
                  <a:pt x="146360" y="878141"/>
                </a:cubicBezTo>
                <a:cubicBezTo>
                  <a:pt x="78405" y="875416"/>
                  <a:pt x="1011" y="822212"/>
                  <a:pt x="0" y="731781"/>
                </a:cubicBezTo>
                <a:cubicBezTo>
                  <a:pt x="-7310" y="580340"/>
                  <a:pt x="37622" y="388181"/>
                  <a:pt x="0" y="146360"/>
                </a:cubicBezTo>
                <a:close/>
              </a:path>
            </a:pathLst>
          </a:custGeom>
          <a:noFill/>
          <a:ln w="22225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6D7F09-791A-18F7-DD36-2D9F142DD907}"/>
              </a:ext>
            </a:extLst>
          </p:cNvPr>
          <p:cNvSpPr txBox="1"/>
          <p:nvPr/>
        </p:nvSpPr>
        <p:spPr>
          <a:xfrm>
            <a:off x="6528882" y="3309680"/>
            <a:ext cx="4747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 err="1">
                <a:solidFill>
                  <a:srgbClr val="FFC000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FFC000"/>
                </a:solidFill>
                <a:latin typeface="Fira Sans" panose="020B0503050000020004" pitchFamily="34" charset="0"/>
              </a:rPr>
              <a:t>opaque</a:t>
            </a:r>
            <a:r>
              <a:rPr lang="en-US" sz="2800" baseline="-25000" dirty="0">
                <a:solidFill>
                  <a:srgbClr val="FFC000"/>
                </a:solidFill>
                <a:latin typeface="Fira Sans" panose="020B0503050000020004" pitchFamily="34" charset="0"/>
              </a:rPr>
              <a:t> </a:t>
            </a:r>
            <a:r>
              <a:rPr lang="en-US" sz="2800" dirty="0">
                <a:latin typeface="Fira Sans" panose="020B0503050000020004" pitchFamily="34" charset="0"/>
              </a:rPr>
              <a:t>&lt; </a:t>
            </a:r>
            <a:r>
              <a:rPr lang="en-US" sz="2800" dirty="0" err="1">
                <a:solidFill>
                  <a:srgbClr val="92D050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92D050"/>
                </a:solidFill>
                <a:latin typeface="Fira Sans" panose="020B0503050000020004" pitchFamily="34" charset="0"/>
              </a:rPr>
              <a:t>transparent</a:t>
            </a:r>
            <a:endParaRPr lang="en-US" sz="2800" baseline="-25000" dirty="0">
              <a:solidFill>
                <a:srgbClr val="FF9300"/>
              </a:solidFill>
              <a:latin typeface="Fira Sans" panose="020B05030500000200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C9E110C-B15C-DE55-2CB8-066E25265314}"/>
              </a:ext>
            </a:extLst>
          </p:cNvPr>
          <p:cNvSpPr/>
          <p:nvPr/>
        </p:nvSpPr>
        <p:spPr>
          <a:xfrm>
            <a:off x="2580362" y="3384588"/>
            <a:ext cx="3752344" cy="466039"/>
          </a:xfrm>
          <a:custGeom>
            <a:avLst/>
            <a:gdLst>
              <a:gd name="csX0" fmla="*/ 0 w 3752344"/>
              <a:gd name="csY0" fmla="*/ 77675 h 466039"/>
              <a:gd name="csX1" fmla="*/ 77675 w 3752344"/>
              <a:gd name="csY1" fmla="*/ 0 h 466039"/>
              <a:gd name="csX2" fmla="*/ 749114 w 3752344"/>
              <a:gd name="csY2" fmla="*/ 0 h 466039"/>
              <a:gd name="csX3" fmla="*/ 1312643 w 3752344"/>
              <a:gd name="csY3" fmla="*/ 0 h 466039"/>
              <a:gd name="csX4" fmla="*/ 1840202 w 3752344"/>
              <a:gd name="csY4" fmla="*/ 0 h 466039"/>
              <a:gd name="csX5" fmla="*/ 2475671 w 3752344"/>
              <a:gd name="csY5" fmla="*/ 0 h 466039"/>
              <a:gd name="csX6" fmla="*/ 3039200 w 3752344"/>
              <a:gd name="csY6" fmla="*/ 0 h 466039"/>
              <a:gd name="csX7" fmla="*/ 3674669 w 3752344"/>
              <a:gd name="csY7" fmla="*/ 0 h 466039"/>
              <a:gd name="csX8" fmla="*/ 3752344 w 3752344"/>
              <a:gd name="csY8" fmla="*/ 77675 h 466039"/>
              <a:gd name="csX9" fmla="*/ 3752344 w 3752344"/>
              <a:gd name="csY9" fmla="*/ 388364 h 466039"/>
              <a:gd name="csX10" fmla="*/ 3674669 w 3752344"/>
              <a:gd name="csY10" fmla="*/ 466039 h 466039"/>
              <a:gd name="csX11" fmla="*/ 3039200 w 3752344"/>
              <a:gd name="csY11" fmla="*/ 466039 h 466039"/>
              <a:gd name="csX12" fmla="*/ 2367761 w 3752344"/>
              <a:gd name="csY12" fmla="*/ 466039 h 466039"/>
              <a:gd name="csX13" fmla="*/ 1696322 w 3752344"/>
              <a:gd name="csY13" fmla="*/ 466039 h 466039"/>
              <a:gd name="csX14" fmla="*/ 1168763 w 3752344"/>
              <a:gd name="csY14" fmla="*/ 466039 h 466039"/>
              <a:gd name="csX15" fmla="*/ 77675 w 3752344"/>
              <a:gd name="csY15" fmla="*/ 466039 h 466039"/>
              <a:gd name="csX16" fmla="*/ 0 w 3752344"/>
              <a:gd name="csY16" fmla="*/ 388364 h 466039"/>
              <a:gd name="csX17" fmla="*/ 0 w 3752344"/>
              <a:gd name="csY17" fmla="*/ 77675 h 4660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752344" h="466039" extrusionOk="0">
                <a:moveTo>
                  <a:pt x="0" y="77675"/>
                </a:moveTo>
                <a:cubicBezTo>
                  <a:pt x="-7678" y="30040"/>
                  <a:pt x="27893" y="2583"/>
                  <a:pt x="77675" y="0"/>
                </a:cubicBezTo>
                <a:cubicBezTo>
                  <a:pt x="309064" y="-47315"/>
                  <a:pt x="610313" y="69018"/>
                  <a:pt x="749114" y="0"/>
                </a:cubicBezTo>
                <a:cubicBezTo>
                  <a:pt x="887915" y="-69018"/>
                  <a:pt x="1103464" y="65097"/>
                  <a:pt x="1312643" y="0"/>
                </a:cubicBezTo>
                <a:cubicBezTo>
                  <a:pt x="1521822" y="-65097"/>
                  <a:pt x="1662233" y="42637"/>
                  <a:pt x="1840202" y="0"/>
                </a:cubicBezTo>
                <a:cubicBezTo>
                  <a:pt x="2018171" y="-42637"/>
                  <a:pt x="2264658" y="55161"/>
                  <a:pt x="2475671" y="0"/>
                </a:cubicBezTo>
                <a:cubicBezTo>
                  <a:pt x="2686684" y="-55161"/>
                  <a:pt x="2874861" y="53387"/>
                  <a:pt x="3039200" y="0"/>
                </a:cubicBezTo>
                <a:cubicBezTo>
                  <a:pt x="3203539" y="-53387"/>
                  <a:pt x="3466195" y="35673"/>
                  <a:pt x="3674669" y="0"/>
                </a:cubicBezTo>
                <a:cubicBezTo>
                  <a:pt x="3716395" y="-11190"/>
                  <a:pt x="3745116" y="44822"/>
                  <a:pt x="3752344" y="77675"/>
                </a:cubicBezTo>
                <a:cubicBezTo>
                  <a:pt x="3785034" y="190500"/>
                  <a:pt x="3751449" y="303434"/>
                  <a:pt x="3752344" y="388364"/>
                </a:cubicBezTo>
                <a:cubicBezTo>
                  <a:pt x="3745094" y="430848"/>
                  <a:pt x="3719204" y="461552"/>
                  <a:pt x="3674669" y="466039"/>
                </a:cubicBezTo>
                <a:cubicBezTo>
                  <a:pt x="3452124" y="475948"/>
                  <a:pt x="3166330" y="390363"/>
                  <a:pt x="3039200" y="466039"/>
                </a:cubicBezTo>
                <a:cubicBezTo>
                  <a:pt x="2912070" y="541715"/>
                  <a:pt x="2563776" y="438342"/>
                  <a:pt x="2367761" y="466039"/>
                </a:cubicBezTo>
                <a:cubicBezTo>
                  <a:pt x="2171746" y="493736"/>
                  <a:pt x="1859263" y="402351"/>
                  <a:pt x="1696322" y="466039"/>
                </a:cubicBezTo>
                <a:cubicBezTo>
                  <a:pt x="1533381" y="529727"/>
                  <a:pt x="1327611" y="426678"/>
                  <a:pt x="1168763" y="466039"/>
                </a:cubicBezTo>
                <a:cubicBezTo>
                  <a:pt x="1009915" y="505400"/>
                  <a:pt x="314572" y="464465"/>
                  <a:pt x="77675" y="466039"/>
                </a:cubicBezTo>
                <a:cubicBezTo>
                  <a:pt x="31128" y="458602"/>
                  <a:pt x="554" y="423770"/>
                  <a:pt x="0" y="388364"/>
                </a:cubicBezTo>
                <a:cubicBezTo>
                  <a:pt x="-6912" y="259239"/>
                  <a:pt x="36581" y="171181"/>
                  <a:pt x="0" y="77675"/>
                </a:cubicBezTo>
                <a:close/>
              </a:path>
            </a:pathLst>
          </a:custGeom>
          <a:noFill/>
          <a:ln w="22225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  <a:latin typeface="Fira Sans Condensed Medium" panose="020B06030500000200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81B187-2A45-3575-2D5E-448A7AF41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BCE9A6D-E20E-C8D4-23AB-095044C84EAD}"/>
              </a:ext>
            </a:extLst>
          </p:cNvPr>
          <p:cNvSpPr txBox="1">
            <a:spLocks/>
          </p:cNvSpPr>
          <p:nvPr/>
        </p:nvSpPr>
        <p:spPr>
          <a:xfrm>
            <a:off x="847578" y="1152958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Fira Sans Condensed Light" panose="020B0403050000020004" pitchFamily="34" charset="0"/>
              </a:rPr>
              <a:t>replications #6 — GLMM results</a:t>
            </a:r>
            <a:endParaRPr lang="it-IT" sz="2400" dirty="0">
              <a:solidFill>
                <a:srgbClr val="BF9000"/>
              </a:solidFill>
              <a:latin typeface="Fira Sans Condensed Light" panose="020B04030500000200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A20FF1-C5F7-A284-EF7D-C52397C2EECA}"/>
              </a:ext>
            </a:extLst>
          </p:cNvPr>
          <p:cNvSpPr txBox="1"/>
          <p:nvPr/>
        </p:nvSpPr>
        <p:spPr>
          <a:xfrm>
            <a:off x="7335761" y="2588897"/>
            <a:ext cx="34977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 err="1">
                <a:solidFill>
                  <a:srgbClr val="92D050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92D050"/>
                </a:solidFill>
                <a:latin typeface="Fira Sans" panose="020B0503050000020004" pitchFamily="34" charset="0"/>
              </a:rPr>
              <a:t>transparent</a:t>
            </a:r>
            <a:r>
              <a:rPr lang="en-US" sz="2800" baseline="-25000" dirty="0">
                <a:solidFill>
                  <a:srgbClr val="92D050"/>
                </a:solidFill>
                <a:latin typeface="Fira Sans" panose="020B0503050000020004" pitchFamily="34" charset="0"/>
              </a:rPr>
              <a:t> </a:t>
            </a:r>
            <a:r>
              <a:rPr lang="en-US" sz="2800" dirty="0">
                <a:latin typeface="Fira Sans" panose="020B0503050000020004" pitchFamily="34" charset="0"/>
              </a:rPr>
              <a:t>≈ </a:t>
            </a:r>
            <a:r>
              <a:rPr lang="en-US" sz="2800" dirty="0" err="1">
                <a:solidFill>
                  <a:srgbClr val="92D050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92D050"/>
                </a:solidFill>
                <a:latin typeface="Fira Sans" panose="020B0503050000020004" pitchFamily="34" charset="0"/>
              </a:rPr>
              <a:t>identity</a:t>
            </a:r>
            <a:endParaRPr lang="en-US" sz="2800" baseline="-25000" dirty="0">
              <a:solidFill>
                <a:srgbClr val="92D050"/>
              </a:solidFill>
              <a:latin typeface="Fira Sans" panose="020B05030500000200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1887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864"/>
    </mc:Choice>
    <mc:Fallback>
      <p:transition spd="slow" advTm="408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" grpId="0" uiExpand="1" build="p"/>
      <p:bldP spid="7" grpId="0" animBg="1"/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E55FC-EB07-83D3-18B9-774C8DF27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BBFE6E-DA20-5361-CA3F-F87369F1B564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9323" y="1609953"/>
            <a:ext cx="7451598" cy="4928616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4AA44B8-B30D-CD50-C558-2240406CAED1}"/>
              </a:ext>
            </a:extLst>
          </p:cNvPr>
          <p:cNvSpPr/>
          <p:nvPr/>
        </p:nvSpPr>
        <p:spPr>
          <a:xfrm>
            <a:off x="2672219" y="2391152"/>
            <a:ext cx="4555299" cy="878141"/>
          </a:xfrm>
          <a:custGeom>
            <a:avLst/>
            <a:gdLst>
              <a:gd name="csX0" fmla="*/ 0 w 4555299"/>
              <a:gd name="csY0" fmla="*/ 146360 h 878141"/>
              <a:gd name="csX1" fmla="*/ 146360 w 4555299"/>
              <a:gd name="csY1" fmla="*/ 0 h 878141"/>
              <a:gd name="csX2" fmla="*/ 764434 w 4555299"/>
              <a:gd name="csY2" fmla="*/ 0 h 878141"/>
              <a:gd name="csX3" fmla="*/ 1254631 w 4555299"/>
              <a:gd name="csY3" fmla="*/ 0 h 878141"/>
              <a:gd name="csX4" fmla="*/ 1702201 w 4555299"/>
              <a:gd name="csY4" fmla="*/ 0 h 878141"/>
              <a:gd name="csX5" fmla="*/ 2277650 w 4555299"/>
              <a:gd name="csY5" fmla="*/ 0 h 878141"/>
              <a:gd name="csX6" fmla="*/ 2767846 w 4555299"/>
              <a:gd name="csY6" fmla="*/ 0 h 878141"/>
              <a:gd name="csX7" fmla="*/ 3385920 w 4555299"/>
              <a:gd name="csY7" fmla="*/ 0 h 878141"/>
              <a:gd name="csX8" fmla="*/ 3833491 w 4555299"/>
              <a:gd name="csY8" fmla="*/ 0 h 878141"/>
              <a:gd name="csX9" fmla="*/ 4408939 w 4555299"/>
              <a:gd name="csY9" fmla="*/ 0 h 878141"/>
              <a:gd name="csX10" fmla="*/ 4555299 w 4555299"/>
              <a:gd name="csY10" fmla="*/ 146360 h 878141"/>
              <a:gd name="csX11" fmla="*/ 4555299 w 4555299"/>
              <a:gd name="csY11" fmla="*/ 731781 h 878141"/>
              <a:gd name="csX12" fmla="*/ 4408939 w 4555299"/>
              <a:gd name="csY12" fmla="*/ 878141 h 878141"/>
              <a:gd name="csX13" fmla="*/ 3876117 w 4555299"/>
              <a:gd name="csY13" fmla="*/ 878141 h 878141"/>
              <a:gd name="csX14" fmla="*/ 3428546 w 4555299"/>
              <a:gd name="csY14" fmla="*/ 878141 h 878141"/>
              <a:gd name="csX15" fmla="*/ 2895723 w 4555299"/>
              <a:gd name="csY15" fmla="*/ 878141 h 878141"/>
              <a:gd name="csX16" fmla="*/ 2277650 w 4555299"/>
              <a:gd name="csY16" fmla="*/ 878141 h 878141"/>
              <a:gd name="csX17" fmla="*/ 1744827 w 4555299"/>
              <a:gd name="csY17" fmla="*/ 878141 h 878141"/>
              <a:gd name="csX18" fmla="*/ 1339882 w 4555299"/>
              <a:gd name="csY18" fmla="*/ 878141 h 878141"/>
              <a:gd name="csX19" fmla="*/ 892311 w 4555299"/>
              <a:gd name="csY19" fmla="*/ 878141 h 878141"/>
              <a:gd name="csX20" fmla="*/ 146360 w 4555299"/>
              <a:gd name="csY20" fmla="*/ 878141 h 878141"/>
              <a:gd name="csX21" fmla="*/ 0 w 4555299"/>
              <a:gd name="csY21" fmla="*/ 731781 h 878141"/>
              <a:gd name="csX22" fmla="*/ 0 w 4555299"/>
              <a:gd name="csY22" fmla="*/ 146360 h 8781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555299" h="878141" extrusionOk="0">
                <a:moveTo>
                  <a:pt x="0" y="146360"/>
                </a:moveTo>
                <a:cubicBezTo>
                  <a:pt x="-13183" y="57397"/>
                  <a:pt x="45151" y="7648"/>
                  <a:pt x="146360" y="0"/>
                </a:cubicBezTo>
                <a:cubicBezTo>
                  <a:pt x="329374" y="-42811"/>
                  <a:pt x="568056" y="1252"/>
                  <a:pt x="764434" y="0"/>
                </a:cubicBezTo>
                <a:cubicBezTo>
                  <a:pt x="960812" y="-1252"/>
                  <a:pt x="1087545" y="26509"/>
                  <a:pt x="1254631" y="0"/>
                </a:cubicBezTo>
                <a:cubicBezTo>
                  <a:pt x="1421717" y="-26509"/>
                  <a:pt x="1560741" y="10610"/>
                  <a:pt x="1702201" y="0"/>
                </a:cubicBezTo>
                <a:cubicBezTo>
                  <a:pt x="1843661" y="-10610"/>
                  <a:pt x="2076288" y="44853"/>
                  <a:pt x="2277650" y="0"/>
                </a:cubicBezTo>
                <a:cubicBezTo>
                  <a:pt x="2479012" y="-44853"/>
                  <a:pt x="2558500" y="40471"/>
                  <a:pt x="2767846" y="0"/>
                </a:cubicBezTo>
                <a:cubicBezTo>
                  <a:pt x="2977192" y="-40471"/>
                  <a:pt x="3109882" y="47033"/>
                  <a:pt x="3385920" y="0"/>
                </a:cubicBezTo>
                <a:cubicBezTo>
                  <a:pt x="3661958" y="-47033"/>
                  <a:pt x="3694509" y="46355"/>
                  <a:pt x="3833491" y="0"/>
                </a:cubicBezTo>
                <a:cubicBezTo>
                  <a:pt x="3972473" y="-46355"/>
                  <a:pt x="4141205" y="52207"/>
                  <a:pt x="4408939" y="0"/>
                </a:cubicBezTo>
                <a:cubicBezTo>
                  <a:pt x="4499850" y="2423"/>
                  <a:pt x="4545194" y="63894"/>
                  <a:pt x="4555299" y="146360"/>
                </a:cubicBezTo>
                <a:cubicBezTo>
                  <a:pt x="4573403" y="412532"/>
                  <a:pt x="4503637" y="532019"/>
                  <a:pt x="4555299" y="731781"/>
                </a:cubicBezTo>
                <a:cubicBezTo>
                  <a:pt x="4569707" y="798376"/>
                  <a:pt x="4491601" y="876961"/>
                  <a:pt x="4408939" y="878141"/>
                </a:cubicBezTo>
                <a:cubicBezTo>
                  <a:pt x="4213018" y="891155"/>
                  <a:pt x="4140943" y="825669"/>
                  <a:pt x="3876117" y="878141"/>
                </a:cubicBezTo>
                <a:cubicBezTo>
                  <a:pt x="3611291" y="930613"/>
                  <a:pt x="3582017" y="860793"/>
                  <a:pt x="3428546" y="878141"/>
                </a:cubicBezTo>
                <a:cubicBezTo>
                  <a:pt x="3275075" y="895489"/>
                  <a:pt x="3116601" y="844720"/>
                  <a:pt x="2895723" y="878141"/>
                </a:cubicBezTo>
                <a:cubicBezTo>
                  <a:pt x="2674845" y="911562"/>
                  <a:pt x="2440544" y="805380"/>
                  <a:pt x="2277650" y="878141"/>
                </a:cubicBezTo>
                <a:cubicBezTo>
                  <a:pt x="2114756" y="950902"/>
                  <a:pt x="1968072" y="852959"/>
                  <a:pt x="1744827" y="878141"/>
                </a:cubicBezTo>
                <a:cubicBezTo>
                  <a:pt x="1521582" y="903323"/>
                  <a:pt x="1493875" y="848498"/>
                  <a:pt x="1339882" y="878141"/>
                </a:cubicBezTo>
                <a:cubicBezTo>
                  <a:pt x="1185890" y="907784"/>
                  <a:pt x="1024785" y="870000"/>
                  <a:pt x="892311" y="878141"/>
                </a:cubicBezTo>
                <a:cubicBezTo>
                  <a:pt x="759837" y="886282"/>
                  <a:pt x="354845" y="863986"/>
                  <a:pt x="146360" y="878141"/>
                </a:cubicBezTo>
                <a:cubicBezTo>
                  <a:pt x="78405" y="875416"/>
                  <a:pt x="1011" y="822212"/>
                  <a:pt x="0" y="731781"/>
                </a:cubicBezTo>
                <a:cubicBezTo>
                  <a:pt x="-7310" y="580340"/>
                  <a:pt x="37622" y="388181"/>
                  <a:pt x="0" y="146360"/>
                </a:cubicBezTo>
                <a:close/>
              </a:path>
            </a:pathLst>
          </a:custGeom>
          <a:noFill/>
          <a:ln w="22225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8A57380-EA9E-4979-8AA3-40CE8C33C4D2}"/>
              </a:ext>
            </a:extLst>
          </p:cNvPr>
          <p:cNvSpPr/>
          <p:nvPr/>
        </p:nvSpPr>
        <p:spPr>
          <a:xfrm>
            <a:off x="2530257" y="3384588"/>
            <a:ext cx="3820667" cy="1964025"/>
          </a:xfrm>
          <a:custGeom>
            <a:avLst/>
            <a:gdLst>
              <a:gd name="csX0" fmla="*/ 0 w 3820667"/>
              <a:gd name="csY0" fmla="*/ 327344 h 1964025"/>
              <a:gd name="csX1" fmla="*/ 327344 w 3820667"/>
              <a:gd name="csY1" fmla="*/ 0 h 1964025"/>
              <a:gd name="csX2" fmla="*/ 918327 w 3820667"/>
              <a:gd name="csY2" fmla="*/ 0 h 1964025"/>
              <a:gd name="csX3" fmla="*/ 1414330 w 3820667"/>
              <a:gd name="csY3" fmla="*/ 0 h 1964025"/>
              <a:gd name="csX4" fmla="*/ 1878674 w 3820667"/>
              <a:gd name="csY4" fmla="*/ 0 h 1964025"/>
              <a:gd name="csX5" fmla="*/ 2437997 w 3820667"/>
              <a:gd name="csY5" fmla="*/ 0 h 1964025"/>
              <a:gd name="csX6" fmla="*/ 2934000 w 3820667"/>
              <a:gd name="csY6" fmla="*/ 0 h 1964025"/>
              <a:gd name="csX7" fmla="*/ 3493323 w 3820667"/>
              <a:gd name="csY7" fmla="*/ 0 h 1964025"/>
              <a:gd name="csX8" fmla="*/ 3820667 w 3820667"/>
              <a:gd name="csY8" fmla="*/ 327344 h 1964025"/>
              <a:gd name="csX9" fmla="*/ 3820667 w 3820667"/>
              <a:gd name="csY9" fmla="*/ 737603 h 1964025"/>
              <a:gd name="csX10" fmla="*/ 3820667 w 3820667"/>
              <a:gd name="csY10" fmla="*/ 1174049 h 1964025"/>
              <a:gd name="csX11" fmla="*/ 3820667 w 3820667"/>
              <a:gd name="csY11" fmla="*/ 1636681 h 1964025"/>
              <a:gd name="csX12" fmla="*/ 3493323 w 3820667"/>
              <a:gd name="csY12" fmla="*/ 1964025 h 1964025"/>
              <a:gd name="csX13" fmla="*/ 2965660 w 3820667"/>
              <a:gd name="csY13" fmla="*/ 1964025 h 1964025"/>
              <a:gd name="csX14" fmla="*/ 2501316 w 3820667"/>
              <a:gd name="csY14" fmla="*/ 1964025 h 1964025"/>
              <a:gd name="csX15" fmla="*/ 1973653 w 3820667"/>
              <a:gd name="csY15" fmla="*/ 1964025 h 1964025"/>
              <a:gd name="csX16" fmla="*/ 1382670 w 3820667"/>
              <a:gd name="csY16" fmla="*/ 1964025 h 1964025"/>
              <a:gd name="csX17" fmla="*/ 855007 w 3820667"/>
              <a:gd name="csY17" fmla="*/ 1964025 h 1964025"/>
              <a:gd name="csX18" fmla="*/ 327344 w 3820667"/>
              <a:gd name="csY18" fmla="*/ 1964025 h 1964025"/>
              <a:gd name="csX19" fmla="*/ 0 w 3820667"/>
              <a:gd name="csY19" fmla="*/ 1636681 h 1964025"/>
              <a:gd name="csX20" fmla="*/ 0 w 3820667"/>
              <a:gd name="csY20" fmla="*/ 1187142 h 1964025"/>
              <a:gd name="csX21" fmla="*/ 0 w 3820667"/>
              <a:gd name="csY21" fmla="*/ 776883 h 1964025"/>
              <a:gd name="csX22" fmla="*/ 0 w 3820667"/>
              <a:gd name="csY22" fmla="*/ 327344 h 1964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3820667" h="1964025" extrusionOk="0">
                <a:moveTo>
                  <a:pt x="0" y="327344"/>
                </a:moveTo>
                <a:cubicBezTo>
                  <a:pt x="-42479" y="120355"/>
                  <a:pt x="139183" y="2768"/>
                  <a:pt x="327344" y="0"/>
                </a:cubicBezTo>
                <a:cubicBezTo>
                  <a:pt x="570935" y="-18582"/>
                  <a:pt x="630788" y="15315"/>
                  <a:pt x="918327" y="0"/>
                </a:cubicBezTo>
                <a:cubicBezTo>
                  <a:pt x="1205866" y="-15315"/>
                  <a:pt x="1211401" y="13682"/>
                  <a:pt x="1414330" y="0"/>
                </a:cubicBezTo>
                <a:cubicBezTo>
                  <a:pt x="1617259" y="-13682"/>
                  <a:pt x="1749196" y="34043"/>
                  <a:pt x="1878674" y="0"/>
                </a:cubicBezTo>
                <a:cubicBezTo>
                  <a:pt x="2008152" y="-34043"/>
                  <a:pt x="2175296" y="34166"/>
                  <a:pt x="2437997" y="0"/>
                </a:cubicBezTo>
                <a:cubicBezTo>
                  <a:pt x="2700698" y="-34166"/>
                  <a:pt x="2712609" y="22333"/>
                  <a:pt x="2934000" y="0"/>
                </a:cubicBezTo>
                <a:cubicBezTo>
                  <a:pt x="3155391" y="-22333"/>
                  <a:pt x="3217175" y="60289"/>
                  <a:pt x="3493323" y="0"/>
                </a:cubicBezTo>
                <a:cubicBezTo>
                  <a:pt x="3671334" y="-26476"/>
                  <a:pt x="3789848" y="189387"/>
                  <a:pt x="3820667" y="327344"/>
                </a:cubicBezTo>
                <a:cubicBezTo>
                  <a:pt x="3851267" y="499784"/>
                  <a:pt x="3771926" y="604482"/>
                  <a:pt x="3820667" y="737603"/>
                </a:cubicBezTo>
                <a:cubicBezTo>
                  <a:pt x="3869408" y="870724"/>
                  <a:pt x="3806709" y="1025619"/>
                  <a:pt x="3820667" y="1174049"/>
                </a:cubicBezTo>
                <a:cubicBezTo>
                  <a:pt x="3834625" y="1322479"/>
                  <a:pt x="3775031" y="1457692"/>
                  <a:pt x="3820667" y="1636681"/>
                </a:cubicBezTo>
                <a:cubicBezTo>
                  <a:pt x="3823594" y="1814576"/>
                  <a:pt x="3687303" y="1955518"/>
                  <a:pt x="3493323" y="1964025"/>
                </a:cubicBezTo>
                <a:cubicBezTo>
                  <a:pt x="3374357" y="2000214"/>
                  <a:pt x="3187518" y="1933795"/>
                  <a:pt x="2965660" y="1964025"/>
                </a:cubicBezTo>
                <a:cubicBezTo>
                  <a:pt x="2743802" y="1994255"/>
                  <a:pt x="2718250" y="1940638"/>
                  <a:pt x="2501316" y="1964025"/>
                </a:cubicBezTo>
                <a:cubicBezTo>
                  <a:pt x="2284382" y="1987412"/>
                  <a:pt x="2088184" y="1948636"/>
                  <a:pt x="1973653" y="1964025"/>
                </a:cubicBezTo>
                <a:cubicBezTo>
                  <a:pt x="1859122" y="1979414"/>
                  <a:pt x="1510549" y="1899394"/>
                  <a:pt x="1382670" y="1964025"/>
                </a:cubicBezTo>
                <a:cubicBezTo>
                  <a:pt x="1254791" y="2028656"/>
                  <a:pt x="1067943" y="1940989"/>
                  <a:pt x="855007" y="1964025"/>
                </a:cubicBezTo>
                <a:cubicBezTo>
                  <a:pt x="642071" y="1987061"/>
                  <a:pt x="541797" y="1918306"/>
                  <a:pt x="327344" y="1964025"/>
                </a:cubicBezTo>
                <a:cubicBezTo>
                  <a:pt x="120376" y="1965103"/>
                  <a:pt x="11061" y="1797529"/>
                  <a:pt x="0" y="1636681"/>
                </a:cubicBezTo>
                <a:cubicBezTo>
                  <a:pt x="-10028" y="1451004"/>
                  <a:pt x="13401" y="1303314"/>
                  <a:pt x="0" y="1187142"/>
                </a:cubicBezTo>
                <a:cubicBezTo>
                  <a:pt x="-13401" y="1070970"/>
                  <a:pt x="12194" y="959803"/>
                  <a:pt x="0" y="776883"/>
                </a:cubicBezTo>
                <a:cubicBezTo>
                  <a:pt x="-12194" y="593963"/>
                  <a:pt x="50803" y="460890"/>
                  <a:pt x="0" y="327344"/>
                </a:cubicBezTo>
                <a:close/>
              </a:path>
            </a:pathLst>
          </a:custGeom>
          <a:noFill/>
          <a:ln w="22225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  <a:latin typeface="Fira Sans Condensed Medium" panose="020B06030500000200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2C2151-B8CC-3AF1-7CF3-3B1E040C8DD3}"/>
              </a:ext>
            </a:extLst>
          </p:cNvPr>
          <p:cNvSpPr txBox="1"/>
          <p:nvPr/>
        </p:nvSpPr>
        <p:spPr>
          <a:xfrm>
            <a:off x="6528881" y="4238063"/>
            <a:ext cx="4747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 err="1">
                <a:solidFill>
                  <a:srgbClr val="FFC000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FFC000"/>
                </a:solidFill>
                <a:latin typeface="Fira Sans" panose="020B0503050000020004" pitchFamily="34" charset="0"/>
              </a:rPr>
              <a:t>opaque</a:t>
            </a:r>
            <a:r>
              <a:rPr lang="en-US" sz="2800" baseline="-25000" dirty="0">
                <a:solidFill>
                  <a:srgbClr val="FFC000"/>
                </a:solidFill>
                <a:latin typeface="Fira Sans" panose="020B0503050000020004" pitchFamily="34" charset="0"/>
              </a:rPr>
              <a:t> </a:t>
            </a:r>
            <a:r>
              <a:rPr lang="en-US" sz="2800" dirty="0">
                <a:latin typeface="Fira Sans" panose="020B0503050000020004" pitchFamily="34" charset="0"/>
              </a:rPr>
              <a:t>≈ </a:t>
            </a:r>
            <a:r>
              <a:rPr lang="en-US" sz="2800" dirty="0" err="1">
                <a:solidFill>
                  <a:srgbClr val="C19305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C19305"/>
                </a:solidFill>
                <a:latin typeface="Fira Sans" panose="020B0503050000020004" pitchFamily="34" charset="0"/>
              </a:rPr>
              <a:t>ortho</a:t>
            </a:r>
            <a:endParaRPr lang="en-US" sz="2800" baseline="-25000" dirty="0">
              <a:solidFill>
                <a:srgbClr val="C19305"/>
              </a:solidFill>
              <a:latin typeface="Fira Sans" panose="020B0503050000020004" pitchFamily="34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4F1C82D4-9318-0B72-C704-3942EB1AE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7861DBB-E393-1157-11E5-1308D533B31B}"/>
              </a:ext>
            </a:extLst>
          </p:cNvPr>
          <p:cNvSpPr txBox="1">
            <a:spLocks/>
          </p:cNvSpPr>
          <p:nvPr/>
        </p:nvSpPr>
        <p:spPr>
          <a:xfrm>
            <a:off x="847578" y="1152958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Fira Sans Condensed Light" panose="020B0403050000020004" pitchFamily="34" charset="0"/>
              </a:rPr>
              <a:t>replications #6 — GLMM results</a:t>
            </a:r>
            <a:endParaRPr lang="it-IT" sz="2400" dirty="0">
              <a:solidFill>
                <a:srgbClr val="BF9000"/>
              </a:solidFill>
              <a:latin typeface="Fira Sans Condensed Light" panose="020B04030500000200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68749F-26BA-48A6-7B18-B50980A95C34}"/>
              </a:ext>
            </a:extLst>
          </p:cNvPr>
          <p:cNvSpPr txBox="1"/>
          <p:nvPr/>
        </p:nvSpPr>
        <p:spPr>
          <a:xfrm>
            <a:off x="6528880" y="3751744"/>
            <a:ext cx="4747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 err="1">
                <a:solidFill>
                  <a:srgbClr val="FFC000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FFC000"/>
                </a:solidFill>
                <a:latin typeface="Fira Sans" panose="020B0503050000020004" pitchFamily="34" charset="0"/>
              </a:rPr>
              <a:t>opaque</a:t>
            </a:r>
            <a:r>
              <a:rPr lang="en-US" sz="2800" baseline="-25000" dirty="0">
                <a:solidFill>
                  <a:srgbClr val="FFC000"/>
                </a:solidFill>
                <a:latin typeface="Fira Sans" panose="020B0503050000020004" pitchFamily="34" charset="0"/>
              </a:rPr>
              <a:t> </a:t>
            </a:r>
            <a:r>
              <a:rPr lang="en-US" sz="2800" dirty="0">
                <a:latin typeface="Fira Sans" panose="020B0503050000020004" pitchFamily="34" charset="0"/>
              </a:rPr>
              <a:t>&lt; </a:t>
            </a:r>
            <a:r>
              <a:rPr lang="en-US" sz="2800" dirty="0" err="1">
                <a:solidFill>
                  <a:srgbClr val="92D050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92D050"/>
                </a:solidFill>
                <a:latin typeface="Fira Sans" panose="020B0503050000020004" pitchFamily="34" charset="0"/>
              </a:rPr>
              <a:t>transparent</a:t>
            </a:r>
            <a:endParaRPr lang="en-US" sz="2800" baseline="-25000" dirty="0">
              <a:solidFill>
                <a:srgbClr val="FF9300"/>
              </a:solidFill>
              <a:latin typeface="Fira Sans" panose="020B05030500000200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58335C1-D4A3-D69F-26E8-F75F847AFBCB}"/>
              </a:ext>
            </a:extLst>
          </p:cNvPr>
          <p:cNvSpPr txBox="1"/>
          <p:nvPr/>
        </p:nvSpPr>
        <p:spPr>
          <a:xfrm>
            <a:off x="7335761" y="2588897"/>
            <a:ext cx="34977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 err="1">
                <a:solidFill>
                  <a:srgbClr val="92D050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92D050"/>
                </a:solidFill>
                <a:latin typeface="Fira Sans" panose="020B0503050000020004" pitchFamily="34" charset="0"/>
              </a:rPr>
              <a:t>transparent</a:t>
            </a:r>
            <a:r>
              <a:rPr lang="en-US" sz="2800" baseline="-25000" dirty="0">
                <a:solidFill>
                  <a:srgbClr val="92D050"/>
                </a:solidFill>
                <a:latin typeface="Fira Sans" panose="020B0503050000020004" pitchFamily="34" charset="0"/>
              </a:rPr>
              <a:t> </a:t>
            </a:r>
            <a:r>
              <a:rPr lang="en-US" sz="2800" dirty="0">
                <a:latin typeface="Fira Sans" panose="020B0503050000020004" pitchFamily="34" charset="0"/>
              </a:rPr>
              <a:t>≈ </a:t>
            </a:r>
            <a:r>
              <a:rPr lang="en-US" sz="2800" dirty="0" err="1">
                <a:solidFill>
                  <a:srgbClr val="92D050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92D050"/>
                </a:solidFill>
                <a:latin typeface="Fira Sans" panose="020B0503050000020004" pitchFamily="34" charset="0"/>
              </a:rPr>
              <a:t>identity</a:t>
            </a:r>
            <a:endParaRPr lang="en-US" sz="2800" baseline="-25000" dirty="0">
              <a:solidFill>
                <a:srgbClr val="92D050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09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55"/>
    </mc:Choice>
    <mc:Fallback>
      <p:transition spd="slow" advTm="6355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79C1C-1825-3258-9998-C7CC7EAE5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D6A612-085F-3772-91CF-337DAFA2ABA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09323" y="1609953"/>
            <a:ext cx="7451598" cy="4928616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09D4C8B-BD3B-1DB2-62AF-1084B2B2C3A7}"/>
              </a:ext>
            </a:extLst>
          </p:cNvPr>
          <p:cNvSpPr/>
          <p:nvPr/>
        </p:nvSpPr>
        <p:spPr>
          <a:xfrm>
            <a:off x="2672219" y="2391152"/>
            <a:ext cx="4555299" cy="878141"/>
          </a:xfrm>
          <a:custGeom>
            <a:avLst/>
            <a:gdLst>
              <a:gd name="csX0" fmla="*/ 0 w 4555299"/>
              <a:gd name="csY0" fmla="*/ 146360 h 878141"/>
              <a:gd name="csX1" fmla="*/ 146360 w 4555299"/>
              <a:gd name="csY1" fmla="*/ 0 h 878141"/>
              <a:gd name="csX2" fmla="*/ 764434 w 4555299"/>
              <a:gd name="csY2" fmla="*/ 0 h 878141"/>
              <a:gd name="csX3" fmla="*/ 1254631 w 4555299"/>
              <a:gd name="csY3" fmla="*/ 0 h 878141"/>
              <a:gd name="csX4" fmla="*/ 1702201 w 4555299"/>
              <a:gd name="csY4" fmla="*/ 0 h 878141"/>
              <a:gd name="csX5" fmla="*/ 2277650 w 4555299"/>
              <a:gd name="csY5" fmla="*/ 0 h 878141"/>
              <a:gd name="csX6" fmla="*/ 2767846 w 4555299"/>
              <a:gd name="csY6" fmla="*/ 0 h 878141"/>
              <a:gd name="csX7" fmla="*/ 3385920 w 4555299"/>
              <a:gd name="csY7" fmla="*/ 0 h 878141"/>
              <a:gd name="csX8" fmla="*/ 3833491 w 4555299"/>
              <a:gd name="csY8" fmla="*/ 0 h 878141"/>
              <a:gd name="csX9" fmla="*/ 4408939 w 4555299"/>
              <a:gd name="csY9" fmla="*/ 0 h 878141"/>
              <a:gd name="csX10" fmla="*/ 4555299 w 4555299"/>
              <a:gd name="csY10" fmla="*/ 146360 h 878141"/>
              <a:gd name="csX11" fmla="*/ 4555299 w 4555299"/>
              <a:gd name="csY11" fmla="*/ 731781 h 878141"/>
              <a:gd name="csX12" fmla="*/ 4408939 w 4555299"/>
              <a:gd name="csY12" fmla="*/ 878141 h 878141"/>
              <a:gd name="csX13" fmla="*/ 3876117 w 4555299"/>
              <a:gd name="csY13" fmla="*/ 878141 h 878141"/>
              <a:gd name="csX14" fmla="*/ 3428546 w 4555299"/>
              <a:gd name="csY14" fmla="*/ 878141 h 878141"/>
              <a:gd name="csX15" fmla="*/ 2895723 w 4555299"/>
              <a:gd name="csY15" fmla="*/ 878141 h 878141"/>
              <a:gd name="csX16" fmla="*/ 2277650 w 4555299"/>
              <a:gd name="csY16" fmla="*/ 878141 h 878141"/>
              <a:gd name="csX17" fmla="*/ 1744827 w 4555299"/>
              <a:gd name="csY17" fmla="*/ 878141 h 878141"/>
              <a:gd name="csX18" fmla="*/ 1339882 w 4555299"/>
              <a:gd name="csY18" fmla="*/ 878141 h 878141"/>
              <a:gd name="csX19" fmla="*/ 892311 w 4555299"/>
              <a:gd name="csY19" fmla="*/ 878141 h 878141"/>
              <a:gd name="csX20" fmla="*/ 146360 w 4555299"/>
              <a:gd name="csY20" fmla="*/ 878141 h 878141"/>
              <a:gd name="csX21" fmla="*/ 0 w 4555299"/>
              <a:gd name="csY21" fmla="*/ 731781 h 878141"/>
              <a:gd name="csX22" fmla="*/ 0 w 4555299"/>
              <a:gd name="csY22" fmla="*/ 146360 h 8781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555299" h="878141" extrusionOk="0">
                <a:moveTo>
                  <a:pt x="0" y="146360"/>
                </a:moveTo>
                <a:cubicBezTo>
                  <a:pt x="-13183" y="57397"/>
                  <a:pt x="45151" y="7648"/>
                  <a:pt x="146360" y="0"/>
                </a:cubicBezTo>
                <a:cubicBezTo>
                  <a:pt x="329374" y="-42811"/>
                  <a:pt x="568056" y="1252"/>
                  <a:pt x="764434" y="0"/>
                </a:cubicBezTo>
                <a:cubicBezTo>
                  <a:pt x="960812" y="-1252"/>
                  <a:pt x="1087545" y="26509"/>
                  <a:pt x="1254631" y="0"/>
                </a:cubicBezTo>
                <a:cubicBezTo>
                  <a:pt x="1421717" y="-26509"/>
                  <a:pt x="1560741" y="10610"/>
                  <a:pt x="1702201" y="0"/>
                </a:cubicBezTo>
                <a:cubicBezTo>
                  <a:pt x="1843661" y="-10610"/>
                  <a:pt x="2076288" y="44853"/>
                  <a:pt x="2277650" y="0"/>
                </a:cubicBezTo>
                <a:cubicBezTo>
                  <a:pt x="2479012" y="-44853"/>
                  <a:pt x="2558500" y="40471"/>
                  <a:pt x="2767846" y="0"/>
                </a:cubicBezTo>
                <a:cubicBezTo>
                  <a:pt x="2977192" y="-40471"/>
                  <a:pt x="3109882" y="47033"/>
                  <a:pt x="3385920" y="0"/>
                </a:cubicBezTo>
                <a:cubicBezTo>
                  <a:pt x="3661958" y="-47033"/>
                  <a:pt x="3694509" y="46355"/>
                  <a:pt x="3833491" y="0"/>
                </a:cubicBezTo>
                <a:cubicBezTo>
                  <a:pt x="3972473" y="-46355"/>
                  <a:pt x="4141205" y="52207"/>
                  <a:pt x="4408939" y="0"/>
                </a:cubicBezTo>
                <a:cubicBezTo>
                  <a:pt x="4499850" y="2423"/>
                  <a:pt x="4545194" y="63894"/>
                  <a:pt x="4555299" y="146360"/>
                </a:cubicBezTo>
                <a:cubicBezTo>
                  <a:pt x="4573403" y="412532"/>
                  <a:pt x="4503637" y="532019"/>
                  <a:pt x="4555299" y="731781"/>
                </a:cubicBezTo>
                <a:cubicBezTo>
                  <a:pt x="4569707" y="798376"/>
                  <a:pt x="4491601" y="876961"/>
                  <a:pt x="4408939" y="878141"/>
                </a:cubicBezTo>
                <a:cubicBezTo>
                  <a:pt x="4213018" y="891155"/>
                  <a:pt x="4140943" y="825669"/>
                  <a:pt x="3876117" y="878141"/>
                </a:cubicBezTo>
                <a:cubicBezTo>
                  <a:pt x="3611291" y="930613"/>
                  <a:pt x="3582017" y="860793"/>
                  <a:pt x="3428546" y="878141"/>
                </a:cubicBezTo>
                <a:cubicBezTo>
                  <a:pt x="3275075" y="895489"/>
                  <a:pt x="3116601" y="844720"/>
                  <a:pt x="2895723" y="878141"/>
                </a:cubicBezTo>
                <a:cubicBezTo>
                  <a:pt x="2674845" y="911562"/>
                  <a:pt x="2440544" y="805380"/>
                  <a:pt x="2277650" y="878141"/>
                </a:cubicBezTo>
                <a:cubicBezTo>
                  <a:pt x="2114756" y="950902"/>
                  <a:pt x="1968072" y="852959"/>
                  <a:pt x="1744827" y="878141"/>
                </a:cubicBezTo>
                <a:cubicBezTo>
                  <a:pt x="1521582" y="903323"/>
                  <a:pt x="1493875" y="848498"/>
                  <a:pt x="1339882" y="878141"/>
                </a:cubicBezTo>
                <a:cubicBezTo>
                  <a:pt x="1185890" y="907784"/>
                  <a:pt x="1024785" y="870000"/>
                  <a:pt x="892311" y="878141"/>
                </a:cubicBezTo>
                <a:cubicBezTo>
                  <a:pt x="759837" y="886282"/>
                  <a:pt x="354845" y="863986"/>
                  <a:pt x="146360" y="878141"/>
                </a:cubicBezTo>
                <a:cubicBezTo>
                  <a:pt x="78405" y="875416"/>
                  <a:pt x="1011" y="822212"/>
                  <a:pt x="0" y="731781"/>
                </a:cubicBezTo>
                <a:cubicBezTo>
                  <a:pt x="-7310" y="580340"/>
                  <a:pt x="37622" y="388181"/>
                  <a:pt x="0" y="146360"/>
                </a:cubicBezTo>
                <a:close/>
              </a:path>
            </a:pathLst>
          </a:custGeom>
          <a:noFill/>
          <a:ln w="22225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9A70C8-FAA2-CBC9-32E3-3E659BBD2FB2}"/>
              </a:ext>
            </a:extLst>
          </p:cNvPr>
          <p:cNvSpPr txBox="1"/>
          <p:nvPr/>
        </p:nvSpPr>
        <p:spPr>
          <a:xfrm>
            <a:off x="5669622" y="5348613"/>
            <a:ext cx="4747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 err="1">
                <a:solidFill>
                  <a:srgbClr val="7030A0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7030A0"/>
                </a:solidFill>
                <a:latin typeface="Fira Sans" panose="020B0503050000020004" pitchFamily="34" charset="0"/>
              </a:rPr>
              <a:t>semantic</a:t>
            </a:r>
            <a:r>
              <a:rPr lang="en-US" sz="2800" baseline="-25000" dirty="0">
                <a:solidFill>
                  <a:srgbClr val="7030A0"/>
                </a:solidFill>
                <a:latin typeface="Fira Sans" panose="020B0503050000020004" pitchFamily="34" charset="0"/>
              </a:rPr>
              <a:t> </a:t>
            </a:r>
            <a:r>
              <a:rPr lang="en-US" sz="2800" dirty="0">
                <a:latin typeface="Fira Sans" panose="020B0503050000020004" pitchFamily="34" charset="0"/>
              </a:rPr>
              <a:t>≈ 0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494D9430-0956-3787-7282-3102D869CDA6}"/>
              </a:ext>
            </a:extLst>
          </p:cNvPr>
          <p:cNvSpPr/>
          <p:nvPr/>
        </p:nvSpPr>
        <p:spPr>
          <a:xfrm>
            <a:off x="2580362" y="5463908"/>
            <a:ext cx="2889413" cy="373221"/>
          </a:xfrm>
          <a:custGeom>
            <a:avLst/>
            <a:gdLst>
              <a:gd name="csX0" fmla="*/ 0 w 2889413"/>
              <a:gd name="csY0" fmla="*/ 62205 h 373221"/>
              <a:gd name="csX1" fmla="*/ 62205 w 2889413"/>
              <a:gd name="csY1" fmla="*/ 0 h 373221"/>
              <a:gd name="csX2" fmla="*/ 670506 w 2889413"/>
              <a:gd name="csY2" fmla="*/ 0 h 373221"/>
              <a:gd name="csX3" fmla="*/ 1195856 w 2889413"/>
              <a:gd name="csY3" fmla="*/ 0 h 373221"/>
              <a:gd name="csX4" fmla="*/ 1693557 w 2889413"/>
              <a:gd name="csY4" fmla="*/ 0 h 373221"/>
              <a:gd name="csX5" fmla="*/ 2274207 w 2889413"/>
              <a:gd name="csY5" fmla="*/ 0 h 373221"/>
              <a:gd name="csX6" fmla="*/ 2827208 w 2889413"/>
              <a:gd name="csY6" fmla="*/ 0 h 373221"/>
              <a:gd name="csX7" fmla="*/ 2889413 w 2889413"/>
              <a:gd name="csY7" fmla="*/ 62205 h 373221"/>
              <a:gd name="csX8" fmla="*/ 2889413 w 2889413"/>
              <a:gd name="csY8" fmla="*/ 311016 h 373221"/>
              <a:gd name="csX9" fmla="*/ 2827208 w 2889413"/>
              <a:gd name="csY9" fmla="*/ 373221 h 373221"/>
              <a:gd name="csX10" fmla="*/ 2274207 w 2889413"/>
              <a:gd name="csY10" fmla="*/ 373221 h 373221"/>
              <a:gd name="csX11" fmla="*/ 1748857 w 2889413"/>
              <a:gd name="csY11" fmla="*/ 373221 h 373221"/>
              <a:gd name="csX12" fmla="*/ 1140556 w 2889413"/>
              <a:gd name="csY12" fmla="*/ 373221 h 373221"/>
              <a:gd name="csX13" fmla="*/ 532256 w 2889413"/>
              <a:gd name="csY13" fmla="*/ 373221 h 373221"/>
              <a:gd name="csX14" fmla="*/ 62205 w 2889413"/>
              <a:gd name="csY14" fmla="*/ 373221 h 373221"/>
              <a:gd name="csX15" fmla="*/ 0 w 2889413"/>
              <a:gd name="csY15" fmla="*/ 311016 h 373221"/>
              <a:gd name="csX16" fmla="*/ 0 w 2889413"/>
              <a:gd name="csY16" fmla="*/ 62205 h 3732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89413" h="373221" extrusionOk="0">
                <a:moveTo>
                  <a:pt x="0" y="62205"/>
                </a:moveTo>
                <a:cubicBezTo>
                  <a:pt x="-3079" y="25951"/>
                  <a:pt x="24853" y="1125"/>
                  <a:pt x="62205" y="0"/>
                </a:cubicBezTo>
                <a:cubicBezTo>
                  <a:pt x="194852" y="-16319"/>
                  <a:pt x="439943" y="37253"/>
                  <a:pt x="670506" y="0"/>
                </a:cubicBezTo>
                <a:cubicBezTo>
                  <a:pt x="901069" y="-37253"/>
                  <a:pt x="1060362" y="3914"/>
                  <a:pt x="1195856" y="0"/>
                </a:cubicBezTo>
                <a:cubicBezTo>
                  <a:pt x="1331350" y="-3914"/>
                  <a:pt x="1533417" y="9660"/>
                  <a:pt x="1693557" y="0"/>
                </a:cubicBezTo>
                <a:cubicBezTo>
                  <a:pt x="1853697" y="-9660"/>
                  <a:pt x="2157127" y="28103"/>
                  <a:pt x="2274207" y="0"/>
                </a:cubicBezTo>
                <a:cubicBezTo>
                  <a:pt x="2391287" y="-28103"/>
                  <a:pt x="2611559" y="7892"/>
                  <a:pt x="2827208" y="0"/>
                </a:cubicBezTo>
                <a:cubicBezTo>
                  <a:pt x="2863374" y="-2947"/>
                  <a:pt x="2888614" y="28552"/>
                  <a:pt x="2889413" y="62205"/>
                </a:cubicBezTo>
                <a:cubicBezTo>
                  <a:pt x="2917102" y="113197"/>
                  <a:pt x="2884169" y="252839"/>
                  <a:pt x="2889413" y="311016"/>
                </a:cubicBezTo>
                <a:cubicBezTo>
                  <a:pt x="2892972" y="346227"/>
                  <a:pt x="2852468" y="371750"/>
                  <a:pt x="2827208" y="373221"/>
                </a:cubicBezTo>
                <a:cubicBezTo>
                  <a:pt x="2614357" y="377084"/>
                  <a:pt x="2436470" y="335152"/>
                  <a:pt x="2274207" y="373221"/>
                </a:cubicBezTo>
                <a:cubicBezTo>
                  <a:pt x="2111944" y="411290"/>
                  <a:pt x="1917382" y="341123"/>
                  <a:pt x="1748857" y="373221"/>
                </a:cubicBezTo>
                <a:cubicBezTo>
                  <a:pt x="1580332" y="405319"/>
                  <a:pt x="1359267" y="303696"/>
                  <a:pt x="1140556" y="373221"/>
                </a:cubicBezTo>
                <a:cubicBezTo>
                  <a:pt x="921845" y="442746"/>
                  <a:pt x="704137" y="323332"/>
                  <a:pt x="532256" y="373221"/>
                </a:cubicBezTo>
                <a:cubicBezTo>
                  <a:pt x="360375" y="423110"/>
                  <a:pt x="162055" y="356229"/>
                  <a:pt x="62205" y="373221"/>
                </a:cubicBezTo>
                <a:cubicBezTo>
                  <a:pt x="25120" y="370649"/>
                  <a:pt x="-3044" y="340821"/>
                  <a:pt x="0" y="311016"/>
                </a:cubicBezTo>
                <a:cubicBezTo>
                  <a:pt x="-27589" y="199339"/>
                  <a:pt x="12522" y="163551"/>
                  <a:pt x="0" y="62205"/>
                </a:cubicBezTo>
                <a:close/>
              </a:path>
            </a:pathLst>
          </a:custGeom>
          <a:noFill/>
          <a:ln w="22225">
            <a:solidFill>
              <a:srgbClr val="8900E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  <a:latin typeface="Fira Sans Condensed Medium" panose="020B06030500000200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D51BDE3-F287-9A08-8476-C5689736980A}"/>
              </a:ext>
            </a:extLst>
          </p:cNvPr>
          <p:cNvSpPr/>
          <p:nvPr/>
        </p:nvSpPr>
        <p:spPr>
          <a:xfrm>
            <a:off x="2530257" y="3384588"/>
            <a:ext cx="3820667" cy="1964025"/>
          </a:xfrm>
          <a:custGeom>
            <a:avLst/>
            <a:gdLst>
              <a:gd name="csX0" fmla="*/ 0 w 3820667"/>
              <a:gd name="csY0" fmla="*/ 327344 h 1964025"/>
              <a:gd name="csX1" fmla="*/ 327344 w 3820667"/>
              <a:gd name="csY1" fmla="*/ 0 h 1964025"/>
              <a:gd name="csX2" fmla="*/ 918327 w 3820667"/>
              <a:gd name="csY2" fmla="*/ 0 h 1964025"/>
              <a:gd name="csX3" fmla="*/ 1414330 w 3820667"/>
              <a:gd name="csY3" fmla="*/ 0 h 1964025"/>
              <a:gd name="csX4" fmla="*/ 1878674 w 3820667"/>
              <a:gd name="csY4" fmla="*/ 0 h 1964025"/>
              <a:gd name="csX5" fmla="*/ 2437997 w 3820667"/>
              <a:gd name="csY5" fmla="*/ 0 h 1964025"/>
              <a:gd name="csX6" fmla="*/ 2934000 w 3820667"/>
              <a:gd name="csY6" fmla="*/ 0 h 1964025"/>
              <a:gd name="csX7" fmla="*/ 3493323 w 3820667"/>
              <a:gd name="csY7" fmla="*/ 0 h 1964025"/>
              <a:gd name="csX8" fmla="*/ 3820667 w 3820667"/>
              <a:gd name="csY8" fmla="*/ 327344 h 1964025"/>
              <a:gd name="csX9" fmla="*/ 3820667 w 3820667"/>
              <a:gd name="csY9" fmla="*/ 737603 h 1964025"/>
              <a:gd name="csX10" fmla="*/ 3820667 w 3820667"/>
              <a:gd name="csY10" fmla="*/ 1174049 h 1964025"/>
              <a:gd name="csX11" fmla="*/ 3820667 w 3820667"/>
              <a:gd name="csY11" fmla="*/ 1636681 h 1964025"/>
              <a:gd name="csX12" fmla="*/ 3493323 w 3820667"/>
              <a:gd name="csY12" fmla="*/ 1964025 h 1964025"/>
              <a:gd name="csX13" fmla="*/ 2965660 w 3820667"/>
              <a:gd name="csY13" fmla="*/ 1964025 h 1964025"/>
              <a:gd name="csX14" fmla="*/ 2501316 w 3820667"/>
              <a:gd name="csY14" fmla="*/ 1964025 h 1964025"/>
              <a:gd name="csX15" fmla="*/ 1973653 w 3820667"/>
              <a:gd name="csY15" fmla="*/ 1964025 h 1964025"/>
              <a:gd name="csX16" fmla="*/ 1382670 w 3820667"/>
              <a:gd name="csY16" fmla="*/ 1964025 h 1964025"/>
              <a:gd name="csX17" fmla="*/ 855007 w 3820667"/>
              <a:gd name="csY17" fmla="*/ 1964025 h 1964025"/>
              <a:gd name="csX18" fmla="*/ 327344 w 3820667"/>
              <a:gd name="csY18" fmla="*/ 1964025 h 1964025"/>
              <a:gd name="csX19" fmla="*/ 0 w 3820667"/>
              <a:gd name="csY19" fmla="*/ 1636681 h 1964025"/>
              <a:gd name="csX20" fmla="*/ 0 w 3820667"/>
              <a:gd name="csY20" fmla="*/ 1187142 h 1964025"/>
              <a:gd name="csX21" fmla="*/ 0 w 3820667"/>
              <a:gd name="csY21" fmla="*/ 776883 h 1964025"/>
              <a:gd name="csX22" fmla="*/ 0 w 3820667"/>
              <a:gd name="csY22" fmla="*/ 327344 h 1964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3820667" h="1964025" extrusionOk="0">
                <a:moveTo>
                  <a:pt x="0" y="327344"/>
                </a:moveTo>
                <a:cubicBezTo>
                  <a:pt x="-42479" y="120355"/>
                  <a:pt x="139183" y="2768"/>
                  <a:pt x="327344" y="0"/>
                </a:cubicBezTo>
                <a:cubicBezTo>
                  <a:pt x="570935" y="-18582"/>
                  <a:pt x="630788" y="15315"/>
                  <a:pt x="918327" y="0"/>
                </a:cubicBezTo>
                <a:cubicBezTo>
                  <a:pt x="1205866" y="-15315"/>
                  <a:pt x="1211401" y="13682"/>
                  <a:pt x="1414330" y="0"/>
                </a:cubicBezTo>
                <a:cubicBezTo>
                  <a:pt x="1617259" y="-13682"/>
                  <a:pt x="1749196" y="34043"/>
                  <a:pt x="1878674" y="0"/>
                </a:cubicBezTo>
                <a:cubicBezTo>
                  <a:pt x="2008152" y="-34043"/>
                  <a:pt x="2175296" y="34166"/>
                  <a:pt x="2437997" y="0"/>
                </a:cubicBezTo>
                <a:cubicBezTo>
                  <a:pt x="2700698" y="-34166"/>
                  <a:pt x="2712609" y="22333"/>
                  <a:pt x="2934000" y="0"/>
                </a:cubicBezTo>
                <a:cubicBezTo>
                  <a:pt x="3155391" y="-22333"/>
                  <a:pt x="3217175" y="60289"/>
                  <a:pt x="3493323" y="0"/>
                </a:cubicBezTo>
                <a:cubicBezTo>
                  <a:pt x="3671334" y="-26476"/>
                  <a:pt x="3789848" y="189387"/>
                  <a:pt x="3820667" y="327344"/>
                </a:cubicBezTo>
                <a:cubicBezTo>
                  <a:pt x="3851267" y="499784"/>
                  <a:pt x="3771926" y="604482"/>
                  <a:pt x="3820667" y="737603"/>
                </a:cubicBezTo>
                <a:cubicBezTo>
                  <a:pt x="3869408" y="870724"/>
                  <a:pt x="3806709" y="1025619"/>
                  <a:pt x="3820667" y="1174049"/>
                </a:cubicBezTo>
                <a:cubicBezTo>
                  <a:pt x="3834625" y="1322479"/>
                  <a:pt x="3775031" y="1457692"/>
                  <a:pt x="3820667" y="1636681"/>
                </a:cubicBezTo>
                <a:cubicBezTo>
                  <a:pt x="3823594" y="1814576"/>
                  <a:pt x="3687303" y="1955518"/>
                  <a:pt x="3493323" y="1964025"/>
                </a:cubicBezTo>
                <a:cubicBezTo>
                  <a:pt x="3374357" y="2000214"/>
                  <a:pt x="3187518" y="1933795"/>
                  <a:pt x="2965660" y="1964025"/>
                </a:cubicBezTo>
                <a:cubicBezTo>
                  <a:pt x="2743802" y="1994255"/>
                  <a:pt x="2718250" y="1940638"/>
                  <a:pt x="2501316" y="1964025"/>
                </a:cubicBezTo>
                <a:cubicBezTo>
                  <a:pt x="2284382" y="1987412"/>
                  <a:pt x="2088184" y="1948636"/>
                  <a:pt x="1973653" y="1964025"/>
                </a:cubicBezTo>
                <a:cubicBezTo>
                  <a:pt x="1859122" y="1979414"/>
                  <a:pt x="1510549" y="1899394"/>
                  <a:pt x="1382670" y="1964025"/>
                </a:cubicBezTo>
                <a:cubicBezTo>
                  <a:pt x="1254791" y="2028656"/>
                  <a:pt x="1067943" y="1940989"/>
                  <a:pt x="855007" y="1964025"/>
                </a:cubicBezTo>
                <a:cubicBezTo>
                  <a:pt x="642071" y="1987061"/>
                  <a:pt x="541797" y="1918306"/>
                  <a:pt x="327344" y="1964025"/>
                </a:cubicBezTo>
                <a:cubicBezTo>
                  <a:pt x="120376" y="1965103"/>
                  <a:pt x="11061" y="1797529"/>
                  <a:pt x="0" y="1636681"/>
                </a:cubicBezTo>
                <a:cubicBezTo>
                  <a:pt x="-10028" y="1451004"/>
                  <a:pt x="13401" y="1303314"/>
                  <a:pt x="0" y="1187142"/>
                </a:cubicBezTo>
                <a:cubicBezTo>
                  <a:pt x="-13401" y="1070970"/>
                  <a:pt x="12194" y="959803"/>
                  <a:pt x="0" y="776883"/>
                </a:cubicBezTo>
                <a:cubicBezTo>
                  <a:pt x="-12194" y="593963"/>
                  <a:pt x="50803" y="460890"/>
                  <a:pt x="0" y="327344"/>
                </a:cubicBezTo>
                <a:close/>
              </a:path>
            </a:pathLst>
          </a:custGeom>
          <a:noFill/>
          <a:ln w="22225">
            <a:solidFill>
              <a:schemeClr val="accent4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>
                  <a:lumMod val="60000"/>
                  <a:lumOff val="40000"/>
                </a:schemeClr>
              </a:solidFill>
              <a:latin typeface="Fira Sans Condensed Medium" panose="020B0603050000020004" pitchFamily="34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AA2DA75-9D53-CC18-CF17-452B1CCB1D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This</a:t>
            </a:r>
            <a:r>
              <a:rPr lang="it-IT" dirty="0"/>
              <a:t> study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1D1A5B9-FCC7-6717-B506-4B5B078FC91D}"/>
              </a:ext>
            </a:extLst>
          </p:cNvPr>
          <p:cNvSpPr txBox="1">
            <a:spLocks/>
          </p:cNvSpPr>
          <p:nvPr/>
        </p:nvSpPr>
        <p:spPr>
          <a:xfrm>
            <a:off x="847578" y="1152958"/>
            <a:ext cx="6390861" cy="507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Verdana" panose="020B0604030504040204" pitchFamily="34" charset="0"/>
                <a:ea typeface="+mj-ea"/>
                <a:cs typeface="+mj-cs"/>
              </a:defRPr>
            </a:lvl1pPr>
          </a:lstStyle>
          <a:p>
            <a:r>
              <a:rPr lang="en-US" sz="2400" dirty="0">
                <a:latin typeface="Fira Sans Condensed Light" panose="020B0403050000020004" pitchFamily="34" charset="0"/>
              </a:rPr>
              <a:t>replications #6 — GLMM results</a:t>
            </a:r>
            <a:endParaRPr lang="it-IT" sz="2400" dirty="0">
              <a:solidFill>
                <a:srgbClr val="BF9000"/>
              </a:solidFill>
              <a:latin typeface="Fira Sans Condensed Light" panose="020B04030500000200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4343D0-AB84-B9D4-3678-8A0E2C41DCC8}"/>
              </a:ext>
            </a:extLst>
          </p:cNvPr>
          <p:cNvSpPr txBox="1"/>
          <p:nvPr/>
        </p:nvSpPr>
        <p:spPr>
          <a:xfrm>
            <a:off x="6528881" y="4238063"/>
            <a:ext cx="4747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 err="1">
                <a:solidFill>
                  <a:srgbClr val="FFC000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FFC000"/>
                </a:solidFill>
                <a:latin typeface="Fira Sans" panose="020B0503050000020004" pitchFamily="34" charset="0"/>
              </a:rPr>
              <a:t>opaque</a:t>
            </a:r>
            <a:r>
              <a:rPr lang="en-US" sz="2800" baseline="-25000" dirty="0">
                <a:solidFill>
                  <a:srgbClr val="FFC000"/>
                </a:solidFill>
                <a:latin typeface="Fira Sans" panose="020B0503050000020004" pitchFamily="34" charset="0"/>
              </a:rPr>
              <a:t> </a:t>
            </a:r>
            <a:r>
              <a:rPr lang="en-US" sz="2800" dirty="0">
                <a:latin typeface="Fira Sans" panose="020B0503050000020004" pitchFamily="34" charset="0"/>
              </a:rPr>
              <a:t>≈ </a:t>
            </a:r>
            <a:r>
              <a:rPr lang="en-US" sz="2800" dirty="0" err="1">
                <a:solidFill>
                  <a:srgbClr val="C19305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C19305"/>
                </a:solidFill>
                <a:latin typeface="Fira Sans" panose="020B0503050000020004" pitchFamily="34" charset="0"/>
              </a:rPr>
              <a:t>ortho</a:t>
            </a:r>
            <a:endParaRPr lang="en-US" sz="2800" baseline="-25000" dirty="0">
              <a:solidFill>
                <a:srgbClr val="C19305"/>
              </a:solidFill>
              <a:latin typeface="Fira Sans" panose="020B05030500000200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985A90-DD53-07E5-D701-3D1E73C8CA38}"/>
              </a:ext>
            </a:extLst>
          </p:cNvPr>
          <p:cNvSpPr txBox="1"/>
          <p:nvPr/>
        </p:nvSpPr>
        <p:spPr>
          <a:xfrm>
            <a:off x="7335761" y="2588897"/>
            <a:ext cx="34977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 err="1">
                <a:solidFill>
                  <a:srgbClr val="92D050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92D050"/>
                </a:solidFill>
                <a:latin typeface="Fira Sans" panose="020B0503050000020004" pitchFamily="34" charset="0"/>
              </a:rPr>
              <a:t>transparent</a:t>
            </a:r>
            <a:r>
              <a:rPr lang="en-US" sz="2800" baseline="-25000" dirty="0">
                <a:solidFill>
                  <a:srgbClr val="92D050"/>
                </a:solidFill>
                <a:latin typeface="Fira Sans" panose="020B0503050000020004" pitchFamily="34" charset="0"/>
              </a:rPr>
              <a:t> </a:t>
            </a:r>
            <a:r>
              <a:rPr lang="en-US" sz="2800" dirty="0">
                <a:latin typeface="Fira Sans" panose="020B0503050000020004" pitchFamily="34" charset="0"/>
              </a:rPr>
              <a:t>≈ </a:t>
            </a:r>
            <a:r>
              <a:rPr lang="en-US" sz="2800" dirty="0" err="1">
                <a:solidFill>
                  <a:srgbClr val="92D050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92D050"/>
                </a:solidFill>
                <a:latin typeface="Fira Sans" panose="020B0503050000020004" pitchFamily="34" charset="0"/>
              </a:rPr>
              <a:t>identity</a:t>
            </a:r>
            <a:endParaRPr lang="en-US" sz="2800" baseline="-25000" dirty="0">
              <a:solidFill>
                <a:srgbClr val="92D050"/>
              </a:solidFill>
              <a:latin typeface="Fira Sans" panose="020B05030500000200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E5F0B1-C1D6-8E2D-3921-1C5C369500A0}"/>
              </a:ext>
            </a:extLst>
          </p:cNvPr>
          <p:cNvSpPr txBox="1"/>
          <p:nvPr/>
        </p:nvSpPr>
        <p:spPr>
          <a:xfrm>
            <a:off x="6528880" y="3751744"/>
            <a:ext cx="4747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 err="1">
                <a:solidFill>
                  <a:srgbClr val="FFC000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FFC000"/>
                </a:solidFill>
                <a:latin typeface="Fira Sans" panose="020B0503050000020004" pitchFamily="34" charset="0"/>
              </a:rPr>
              <a:t>opaque</a:t>
            </a:r>
            <a:r>
              <a:rPr lang="en-US" sz="2800" baseline="-25000" dirty="0">
                <a:solidFill>
                  <a:srgbClr val="FFC000"/>
                </a:solidFill>
                <a:latin typeface="Fira Sans" panose="020B0503050000020004" pitchFamily="34" charset="0"/>
              </a:rPr>
              <a:t> </a:t>
            </a:r>
            <a:r>
              <a:rPr lang="en-US" sz="2800" dirty="0">
                <a:latin typeface="Fira Sans" panose="020B0503050000020004" pitchFamily="34" charset="0"/>
              </a:rPr>
              <a:t>&lt; </a:t>
            </a:r>
            <a:r>
              <a:rPr lang="en-US" sz="2800" dirty="0" err="1">
                <a:solidFill>
                  <a:srgbClr val="92D050"/>
                </a:solidFill>
                <a:latin typeface="Fira Sans" panose="020B0503050000020004" pitchFamily="34" charset="0"/>
              </a:rPr>
              <a:t>M</a:t>
            </a:r>
            <a:r>
              <a:rPr lang="en-US" sz="2800" baseline="-25000" dirty="0" err="1">
                <a:solidFill>
                  <a:srgbClr val="92D050"/>
                </a:solidFill>
                <a:latin typeface="Fira Sans" panose="020B0503050000020004" pitchFamily="34" charset="0"/>
              </a:rPr>
              <a:t>transparent</a:t>
            </a:r>
            <a:endParaRPr lang="en-US" sz="2800" baseline="-25000" dirty="0">
              <a:solidFill>
                <a:srgbClr val="FF9300"/>
              </a:solidFill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0137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569"/>
    </mc:Choice>
    <mc:Fallback>
      <p:transition spd="slow" advTm="7569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571F70-EE58-ABB9-083C-DA7AE347B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8BE7D-965C-89C3-9723-5423B8CE9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Conclusions</a:t>
            </a:r>
            <a:endParaRPr lang="it-I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BFE57A-CBC4-AE26-7525-8DA52C833BCC}"/>
              </a:ext>
            </a:extLst>
          </p:cNvPr>
          <p:cNvSpPr txBox="1"/>
          <p:nvPr/>
        </p:nvSpPr>
        <p:spPr>
          <a:xfrm>
            <a:off x="838200" y="1412330"/>
            <a:ext cx="11236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dirty="0">
                <a:latin typeface="Fira Sans" panose="020B0503050000020004" pitchFamily="34" charset="0"/>
              </a:rPr>
              <a:t>Our results challenges both the </a:t>
            </a:r>
            <a:r>
              <a:rPr lang="en-US" sz="2400" dirty="0">
                <a:solidFill>
                  <a:srgbClr val="E41A1C"/>
                </a:solidFill>
                <a:latin typeface="Fira Sans" panose="020B0503050000020004" pitchFamily="34" charset="0"/>
              </a:rPr>
              <a:t>BMOD </a:t>
            </a:r>
            <a:r>
              <a:rPr lang="en-US" sz="2400" dirty="0">
                <a:latin typeface="Fira Sans" panose="020B0503050000020004" pitchFamily="34" charset="0"/>
              </a:rPr>
              <a:t>and</a:t>
            </a:r>
            <a:r>
              <a:rPr lang="en-US" sz="2400" dirty="0">
                <a:solidFill>
                  <a:srgbClr val="F781BF"/>
                </a:solidFill>
                <a:latin typeface="Fira Sans" panose="020B0503050000020004" pitchFamily="34" charset="0"/>
              </a:rPr>
              <a:t> connectionist models</a:t>
            </a:r>
            <a:r>
              <a:rPr lang="en-US" sz="2400" dirty="0">
                <a:latin typeface="Fira Sans" panose="020B0503050000020004" pitchFamily="34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083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95"/>
    </mc:Choice>
    <mc:Fallback>
      <p:transition spd="slow" advTm="86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CF10B-D559-F7CB-8BAF-321539E95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C5305-511A-E86E-59F6-354BB77A1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Conclusions</a:t>
            </a:r>
            <a:endParaRPr lang="it-IT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F30808F-1ECA-42B3-931B-75A2CECBB1B1}"/>
              </a:ext>
            </a:extLst>
          </p:cNvPr>
          <p:cNvSpPr/>
          <p:nvPr/>
        </p:nvSpPr>
        <p:spPr>
          <a:xfrm>
            <a:off x="6233823" y="1239885"/>
            <a:ext cx="1171575" cy="890165"/>
          </a:xfrm>
          <a:custGeom>
            <a:avLst/>
            <a:gdLst>
              <a:gd name="csX0" fmla="*/ 0 w 1171575"/>
              <a:gd name="csY0" fmla="*/ 445083 h 890165"/>
              <a:gd name="csX1" fmla="*/ 585788 w 1171575"/>
              <a:gd name="csY1" fmla="*/ 0 h 890165"/>
              <a:gd name="csX2" fmla="*/ 1171576 w 1171575"/>
              <a:gd name="csY2" fmla="*/ 445083 h 890165"/>
              <a:gd name="csX3" fmla="*/ 585788 w 1171575"/>
              <a:gd name="csY3" fmla="*/ 890166 h 890165"/>
              <a:gd name="csX4" fmla="*/ 0 w 1171575"/>
              <a:gd name="csY4" fmla="*/ 445083 h 890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71575" h="890165" extrusionOk="0">
                <a:moveTo>
                  <a:pt x="0" y="445083"/>
                </a:moveTo>
                <a:cubicBezTo>
                  <a:pt x="-15112" y="189949"/>
                  <a:pt x="179928" y="30903"/>
                  <a:pt x="585788" y="0"/>
                </a:cubicBezTo>
                <a:cubicBezTo>
                  <a:pt x="946655" y="7862"/>
                  <a:pt x="1128744" y="200632"/>
                  <a:pt x="1171576" y="445083"/>
                </a:cubicBezTo>
                <a:cubicBezTo>
                  <a:pt x="1136421" y="725227"/>
                  <a:pt x="897888" y="953300"/>
                  <a:pt x="585788" y="890166"/>
                </a:cubicBezTo>
                <a:cubicBezTo>
                  <a:pt x="222516" y="868418"/>
                  <a:pt x="21671" y="701251"/>
                  <a:pt x="0" y="445083"/>
                </a:cubicBezTo>
                <a:close/>
              </a:path>
            </a:pathLst>
          </a:cu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E943B7DF-8C79-6328-3675-3842A0071A6C}"/>
              </a:ext>
            </a:extLst>
          </p:cNvPr>
          <p:cNvSpPr/>
          <p:nvPr/>
        </p:nvSpPr>
        <p:spPr>
          <a:xfrm rot="3441852">
            <a:off x="6034729" y="1518269"/>
            <a:ext cx="533400" cy="2280300"/>
          </a:xfrm>
          <a:custGeom>
            <a:avLst/>
            <a:gdLst>
              <a:gd name="csX0" fmla="*/ 227932 w 533400"/>
              <a:gd name="csY0" fmla="*/ 12110 h 2280300"/>
              <a:gd name="csX1" fmla="*/ 532575 w 533400"/>
              <a:gd name="csY1" fmla="*/ 1050505 h 2280300"/>
              <a:gd name="csX2" fmla="*/ 266700 w 533400"/>
              <a:gd name="csY2" fmla="*/ 1140150 h 2280300"/>
              <a:gd name="csX3" fmla="*/ 247704 w 533400"/>
              <a:gd name="csY3" fmla="*/ 587410 h 2280300"/>
              <a:gd name="csX4" fmla="*/ 227932 w 533400"/>
              <a:gd name="csY4" fmla="*/ 12110 h 2280300"/>
              <a:gd name="csX0" fmla="*/ 227932 w 533400"/>
              <a:gd name="csY0" fmla="*/ 12110 h 2280300"/>
              <a:gd name="csX1" fmla="*/ 532575 w 533400"/>
              <a:gd name="csY1" fmla="*/ 1050505 h 22803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33400" h="2280300" stroke="0" extrusionOk="0">
                <a:moveTo>
                  <a:pt x="227932" y="12110"/>
                </a:moveTo>
                <a:cubicBezTo>
                  <a:pt x="333888" y="-112635"/>
                  <a:pt x="485745" y="405760"/>
                  <a:pt x="532575" y="1050505"/>
                </a:cubicBezTo>
                <a:cubicBezTo>
                  <a:pt x="469094" y="1089453"/>
                  <a:pt x="317464" y="1103111"/>
                  <a:pt x="266700" y="1140150"/>
                </a:cubicBezTo>
                <a:cubicBezTo>
                  <a:pt x="209216" y="978455"/>
                  <a:pt x="257120" y="728297"/>
                  <a:pt x="247704" y="587410"/>
                </a:cubicBezTo>
                <a:cubicBezTo>
                  <a:pt x="238288" y="446523"/>
                  <a:pt x="253378" y="227468"/>
                  <a:pt x="227932" y="12110"/>
                </a:cubicBezTo>
                <a:close/>
              </a:path>
              <a:path w="533400" h="2280300" fill="none" extrusionOk="0">
                <a:moveTo>
                  <a:pt x="227932" y="12110"/>
                </a:moveTo>
                <a:cubicBezTo>
                  <a:pt x="441936" y="-183563"/>
                  <a:pt x="499670" y="410991"/>
                  <a:pt x="532575" y="1050505"/>
                </a:cubicBezTo>
              </a:path>
              <a:path w="533400" h="2280300" fill="none" stroke="0" extrusionOk="0">
                <a:moveTo>
                  <a:pt x="227932" y="12110"/>
                </a:moveTo>
                <a:cubicBezTo>
                  <a:pt x="399736" y="-154492"/>
                  <a:pt x="448175" y="345357"/>
                  <a:pt x="532575" y="1050505"/>
                </a:cubicBezTo>
              </a:path>
            </a:pathLst>
          </a:custGeom>
          <a:ln w="12700">
            <a:solidFill>
              <a:srgbClr val="C00000"/>
            </a:solidFill>
            <a:tailEnd type="triangle" w="med" len="lg"/>
            <a:extLst>
              <a:ext uri="{C807C97D-BFC1-408E-A445-0C87EB9F89A2}">
                <ask:lineSketchStyleProps xmlns:ask="http://schemas.microsoft.com/office/drawing/2018/sketchyshapes" sd="1219033472">
                  <a:prstGeom prst="arc">
                    <a:avLst>
                      <a:gd name="adj1" fmla="val 16081899"/>
                      <a:gd name="adj2" fmla="val 20482051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DA036A8-FC45-88AD-7822-E7F0FB5B5DC4}"/>
              </a:ext>
            </a:extLst>
          </p:cNvPr>
          <p:cNvSpPr txBox="1"/>
          <p:nvPr/>
        </p:nvSpPr>
        <p:spPr>
          <a:xfrm>
            <a:off x="990600" y="2668324"/>
            <a:ext cx="5476875" cy="646331"/>
          </a:xfrm>
          <a:custGeom>
            <a:avLst/>
            <a:gdLst>
              <a:gd name="csX0" fmla="*/ 0 w 5476875"/>
              <a:gd name="csY0" fmla="*/ 0 h 646331"/>
              <a:gd name="csX1" fmla="*/ 492919 w 5476875"/>
              <a:gd name="csY1" fmla="*/ 0 h 646331"/>
              <a:gd name="csX2" fmla="*/ 876300 w 5476875"/>
              <a:gd name="csY2" fmla="*/ 0 h 646331"/>
              <a:gd name="csX3" fmla="*/ 1533525 w 5476875"/>
              <a:gd name="csY3" fmla="*/ 0 h 646331"/>
              <a:gd name="csX4" fmla="*/ 2026444 w 5476875"/>
              <a:gd name="csY4" fmla="*/ 0 h 646331"/>
              <a:gd name="csX5" fmla="*/ 2519363 w 5476875"/>
              <a:gd name="csY5" fmla="*/ 0 h 646331"/>
              <a:gd name="csX6" fmla="*/ 3176588 w 5476875"/>
              <a:gd name="csY6" fmla="*/ 0 h 646331"/>
              <a:gd name="csX7" fmla="*/ 3614738 w 5476875"/>
              <a:gd name="csY7" fmla="*/ 0 h 646331"/>
              <a:gd name="csX8" fmla="*/ 4271963 w 5476875"/>
              <a:gd name="csY8" fmla="*/ 0 h 646331"/>
              <a:gd name="csX9" fmla="*/ 4929188 w 5476875"/>
              <a:gd name="csY9" fmla="*/ 0 h 646331"/>
              <a:gd name="csX10" fmla="*/ 5476875 w 5476875"/>
              <a:gd name="csY10" fmla="*/ 0 h 646331"/>
              <a:gd name="csX11" fmla="*/ 5476875 w 5476875"/>
              <a:gd name="csY11" fmla="*/ 336092 h 646331"/>
              <a:gd name="csX12" fmla="*/ 5476875 w 5476875"/>
              <a:gd name="csY12" fmla="*/ 646331 h 646331"/>
              <a:gd name="csX13" fmla="*/ 5093494 w 5476875"/>
              <a:gd name="csY13" fmla="*/ 646331 h 646331"/>
              <a:gd name="csX14" fmla="*/ 4436269 w 5476875"/>
              <a:gd name="csY14" fmla="*/ 646331 h 646331"/>
              <a:gd name="csX15" fmla="*/ 3998119 w 5476875"/>
              <a:gd name="csY15" fmla="*/ 646331 h 646331"/>
              <a:gd name="csX16" fmla="*/ 3450431 w 5476875"/>
              <a:gd name="csY16" fmla="*/ 646331 h 646331"/>
              <a:gd name="csX17" fmla="*/ 2793206 w 5476875"/>
              <a:gd name="csY17" fmla="*/ 646331 h 646331"/>
              <a:gd name="csX18" fmla="*/ 2245519 w 5476875"/>
              <a:gd name="csY18" fmla="*/ 646331 h 646331"/>
              <a:gd name="csX19" fmla="*/ 1862138 w 5476875"/>
              <a:gd name="csY19" fmla="*/ 646331 h 646331"/>
              <a:gd name="csX20" fmla="*/ 1423988 w 5476875"/>
              <a:gd name="csY20" fmla="*/ 646331 h 646331"/>
              <a:gd name="csX21" fmla="*/ 766763 w 5476875"/>
              <a:gd name="csY21" fmla="*/ 646331 h 646331"/>
              <a:gd name="csX22" fmla="*/ 0 w 5476875"/>
              <a:gd name="csY22" fmla="*/ 646331 h 646331"/>
              <a:gd name="csX23" fmla="*/ 0 w 5476875"/>
              <a:gd name="csY23" fmla="*/ 336092 h 646331"/>
              <a:gd name="csX24" fmla="*/ 0 w 5476875"/>
              <a:gd name="csY24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476875" h="646331" extrusionOk="0">
                <a:moveTo>
                  <a:pt x="0" y="0"/>
                </a:moveTo>
                <a:cubicBezTo>
                  <a:pt x="211511" y="-6114"/>
                  <a:pt x="377743" y="23983"/>
                  <a:pt x="492919" y="0"/>
                </a:cubicBezTo>
                <a:cubicBezTo>
                  <a:pt x="608095" y="-23983"/>
                  <a:pt x="787369" y="21734"/>
                  <a:pt x="876300" y="0"/>
                </a:cubicBezTo>
                <a:cubicBezTo>
                  <a:pt x="965231" y="-21734"/>
                  <a:pt x="1301247" y="51539"/>
                  <a:pt x="1533525" y="0"/>
                </a:cubicBezTo>
                <a:cubicBezTo>
                  <a:pt x="1765803" y="-51539"/>
                  <a:pt x="1875982" y="42763"/>
                  <a:pt x="2026444" y="0"/>
                </a:cubicBezTo>
                <a:cubicBezTo>
                  <a:pt x="2176906" y="-42763"/>
                  <a:pt x="2413933" y="47848"/>
                  <a:pt x="2519363" y="0"/>
                </a:cubicBezTo>
                <a:cubicBezTo>
                  <a:pt x="2624793" y="-47848"/>
                  <a:pt x="3031780" y="12151"/>
                  <a:pt x="3176588" y="0"/>
                </a:cubicBezTo>
                <a:cubicBezTo>
                  <a:pt x="3321396" y="-12151"/>
                  <a:pt x="3455884" y="50733"/>
                  <a:pt x="3614738" y="0"/>
                </a:cubicBezTo>
                <a:cubicBezTo>
                  <a:pt x="3773592" y="-50733"/>
                  <a:pt x="4021732" y="53007"/>
                  <a:pt x="4271963" y="0"/>
                </a:cubicBezTo>
                <a:cubicBezTo>
                  <a:pt x="4522194" y="-53007"/>
                  <a:pt x="4637889" y="25600"/>
                  <a:pt x="4929188" y="0"/>
                </a:cubicBezTo>
                <a:cubicBezTo>
                  <a:pt x="5220488" y="-25600"/>
                  <a:pt x="5366521" y="589"/>
                  <a:pt x="5476875" y="0"/>
                </a:cubicBezTo>
                <a:cubicBezTo>
                  <a:pt x="5494860" y="128922"/>
                  <a:pt x="5456667" y="168131"/>
                  <a:pt x="5476875" y="336092"/>
                </a:cubicBezTo>
                <a:cubicBezTo>
                  <a:pt x="5497083" y="504053"/>
                  <a:pt x="5450904" y="573465"/>
                  <a:pt x="5476875" y="646331"/>
                </a:cubicBezTo>
                <a:cubicBezTo>
                  <a:pt x="5298959" y="687200"/>
                  <a:pt x="5247264" y="614055"/>
                  <a:pt x="5093494" y="646331"/>
                </a:cubicBezTo>
                <a:cubicBezTo>
                  <a:pt x="4939724" y="678607"/>
                  <a:pt x="4687141" y="613527"/>
                  <a:pt x="4436269" y="646331"/>
                </a:cubicBezTo>
                <a:cubicBezTo>
                  <a:pt x="4185398" y="679135"/>
                  <a:pt x="4136745" y="625872"/>
                  <a:pt x="3998119" y="646331"/>
                </a:cubicBezTo>
                <a:cubicBezTo>
                  <a:pt x="3859493" y="666790"/>
                  <a:pt x="3691678" y="639046"/>
                  <a:pt x="3450431" y="646331"/>
                </a:cubicBezTo>
                <a:cubicBezTo>
                  <a:pt x="3209184" y="653616"/>
                  <a:pt x="3042289" y="605442"/>
                  <a:pt x="2793206" y="646331"/>
                </a:cubicBezTo>
                <a:cubicBezTo>
                  <a:pt x="2544123" y="687220"/>
                  <a:pt x="2469487" y="646212"/>
                  <a:pt x="2245519" y="646331"/>
                </a:cubicBezTo>
                <a:cubicBezTo>
                  <a:pt x="2021551" y="646450"/>
                  <a:pt x="1986209" y="638677"/>
                  <a:pt x="1862138" y="646331"/>
                </a:cubicBezTo>
                <a:cubicBezTo>
                  <a:pt x="1738067" y="653985"/>
                  <a:pt x="1610022" y="603856"/>
                  <a:pt x="1423988" y="646331"/>
                </a:cubicBezTo>
                <a:cubicBezTo>
                  <a:pt x="1237954" y="688806"/>
                  <a:pt x="1005116" y="574122"/>
                  <a:pt x="766763" y="646331"/>
                </a:cubicBezTo>
                <a:cubicBezTo>
                  <a:pt x="528411" y="718540"/>
                  <a:pt x="355127" y="580142"/>
                  <a:pt x="0" y="646331"/>
                </a:cubicBezTo>
                <a:cubicBezTo>
                  <a:pt x="-29415" y="530936"/>
                  <a:pt x="8631" y="422022"/>
                  <a:pt x="0" y="336092"/>
                </a:cubicBezTo>
                <a:cubicBezTo>
                  <a:pt x="-8631" y="250162"/>
                  <a:pt x="30560" y="84049"/>
                  <a:pt x="0" y="0"/>
                </a:cubicBezTo>
                <a:close/>
              </a:path>
            </a:pathLst>
          </a:cu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800" dirty="0">
                <a:latin typeface="Fira Sans" panose="020B0503050000020004" pitchFamily="34" charset="0"/>
              </a:rPr>
              <a:t>“morpho-orthographic” regularities do not drive the masked morphological priming response.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41ACD6-EBE6-999D-0CAE-A35299B2BA3A}"/>
              </a:ext>
            </a:extLst>
          </p:cNvPr>
          <p:cNvSpPr txBox="1"/>
          <p:nvPr/>
        </p:nvSpPr>
        <p:spPr>
          <a:xfrm>
            <a:off x="838200" y="1412330"/>
            <a:ext cx="11236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dirty="0">
                <a:latin typeface="Fira Sans" panose="020B0503050000020004" pitchFamily="34" charset="0"/>
              </a:rPr>
              <a:t>Our results challenges both the </a:t>
            </a:r>
            <a:r>
              <a:rPr lang="en-US" sz="2400" dirty="0">
                <a:solidFill>
                  <a:srgbClr val="E41A1C"/>
                </a:solidFill>
                <a:latin typeface="Fira Sans" panose="020B0503050000020004" pitchFamily="34" charset="0"/>
              </a:rPr>
              <a:t>BMOD </a:t>
            </a:r>
            <a:r>
              <a:rPr lang="en-US" sz="2400" dirty="0">
                <a:latin typeface="Fira Sans" panose="020B0503050000020004" pitchFamily="34" charset="0"/>
              </a:rPr>
              <a:t>and</a:t>
            </a:r>
            <a:r>
              <a:rPr lang="en-US" sz="2400" dirty="0">
                <a:solidFill>
                  <a:srgbClr val="F781BF"/>
                </a:solidFill>
                <a:latin typeface="Fira Sans" panose="020B0503050000020004" pitchFamily="34" charset="0"/>
              </a:rPr>
              <a:t> connectionist models</a:t>
            </a:r>
            <a:r>
              <a:rPr lang="en-US" sz="2400" dirty="0">
                <a:latin typeface="Fira Sans" panose="020B05030500000200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2583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969"/>
    </mc:Choice>
    <mc:Fallback>
      <p:transition spd="slow" advTm="11969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334E75-FAFC-BB15-4D99-D6EFC9FE7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D4F25-3DBB-4646-BE93-38CF4CA211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Conclusions</a:t>
            </a:r>
            <a:endParaRPr lang="it-IT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3157170-5CC7-41D8-3113-5B38084B98AD}"/>
              </a:ext>
            </a:extLst>
          </p:cNvPr>
          <p:cNvSpPr/>
          <p:nvPr/>
        </p:nvSpPr>
        <p:spPr>
          <a:xfrm>
            <a:off x="7776759" y="1239884"/>
            <a:ext cx="3400425" cy="890165"/>
          </a:xfrm>
          <a:custGeom>
            <a:avLst/>
            <a:gdLst>
              <a:gd name="csX0" fmla="*/ 0 w 3400425"/>
              <a:gd name="csY0" fmla="*/ 445083 h 890165"/>
              <a:gd name="csX1" fmla="*/ 1700213 w 3400425"/>
              <a:gd name="csY1" fmla="*/ 0 h 890165"/>
              <a:gd name="csX2" fmla="*/ 3400426 w 3400425"/>
              <a:gd name="csY2" fmla="*/ 445083 h 890165"/>
              <a:gd name="csX3" fmla="*/ 1700213 w 3400425"/>
              <a:gd name="csY3" fmla="*/ 890166 h 890165"/>
              <a:gd name="csX4" fmla="*/ 0 w 3400425"/>
              <a:gd name="csY4" fmla="*/ 445083 h 890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400425" h="890165" extrusionOk="0">
                <a:moveTo>
                  <a:pt x="0" y="445083"/>
                </a:moveTo>
                <a:cubicBezTo>
                  <a:pt x="-67533" y="157614"/>
                  <a:pt x="670989" y="33862"/>
                  <a:pt x="1700213" y="0"/>
                </a:cubicBezTo>
                <a:cubicBezTo>
                  <a:pt x="2676560" y="7862"/>
                  <a:pt x="3357594" y="200632"/>
                  <a:pt x="3400426" y="445083"/>
                </a:cubicBezTo>
                <a:cubicBezTo>
                  <a:pt x="3321676" y="767799"/>
                  <a:pt x="2624248" y="972891"/>
                  <a:pt x="1700213" y="890166"/>
                </a:cubicBezTo>
                <a:cubicBezTo>
                  <a:pt x="721461" y="868418"/>
                  <a:pt x="21671" y="701251"/>
                  <a:pt x="0" y="445083"/>
                </a:cubicBezTo>
                <a:close/>
              </a:path>
            </a:pathLst>
          </a:custGeom>
          <a:noFill/>
          <a:ln>
            <a:solidFill>
              <a:srgbClr val="F781BF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781BF"/>
              </a:solidFill>
              <a:latin typeface="Fira Sans Condensed Medium" panose="020B0603050000020004" pitchFamily="34" charset="0"/>
            </a:endParaRP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3CAA622A-406F-EB54-01DC-04FD969EEBD9}"/>
              </a:ext>
            </a:extLst>
          </p:cNvPr>
          <p:cNvSpPr/>
          <p:nvPr/>
        </p:nvSpPr>
        <p:spPr>
          <a:xfrm rot="3441852">
            <a:off x="9792210" y="1774979"/>
            <a:ext cx="533400" cy="1444993"/>
          </a:xfrm>
          <a:custGeom>
            <a:avLst/>
            <a:gdLst>
              <a:gd name="csX0" fmla="*/ 187137 w 533400"/>
              <a:gd name="csY0" fmla="*/ 32899 h 1444993"/>
              <a:gd name="csX1" fmla="*/ 513102 w 533400"/>
              <a:gd name="csY1" fmla="*/ 446032 h 1444993"/>
              <a:gd name="csX2" fmla="*/ 533400 w 533400"/>
              <a:gd name="csY2" fmla="*/ 722497 h 1444993"/>
              <a:gd name="csX3" fmla="*/ 266700 w 533400"/>
              <a:gd name="csY3" fmla="*/ 722497 h 1444993"/>
              <a:gd name="csX4" fmla="*/ 226919 w 533400"/>
              <a:gd name="csY4" fmla="*/ 377698 h 1444993"/>
              <a:gd name="csX5" fmla="*/ 187137 w 533400"/>
              <a:gd name="csY5" fmla="*/ 32899 h 1444993"/>
              <a:gd name="csX0" fmla="*/ 187137 w 533400"/>
              <a:gd name="csY0" fmla="*/ 32899 h 1444993"/>
              <a:gd name="csX1" fmla="*/ 513102 w 533400"/>
              <a:gd name="csY1" fmla="*/ 446032 h 1444993"/>
              <a:gd name="csX2" fmla="*/ 533400 w 533400"/>
              <a:gd name="csY2" fmla="*/ 722497 h 14449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533400" h="1444993" stroke="0" extrusionOk="0">
                <a:moveTo>
                  <a:pt x="187137" y="32899"/>
                </a:moveTo>
                <a:cubicBezTo>
                  <a:pt x="271293" y="-108010"/>
                  <a:pt x="402373" y="122290"/>
                  <a:pt x="513102" y="446032"/>
                </a:cubicBezTo>
                <a:cubicBezTo>
                  <a:pt x="532237" y="534890"/>
                  <a:pt x="526421" y="627848"/>
                  <a:pt x="533400" y="722497"/>
                </a:cubicBezTo>
                <a:cubicBezTo>
                  <a:pt x="455101" y="746396"/>
                  <a:pt x="329100" y="706932"/>
                  <a:pt x="266700" y="722497"/>
                </a:cubicBezTo>
                <a:cubicBezTo>
                  <a:pt x="234690" y="567812"/>
                  <a:pt x="245496" y="465944"/>
                  <a:pt x="226919" y="377698"/>
                </a:cubicBezTo>
                <a:cubicBezTo>
                  <a:pt x="208341" y="289452"/>
                  <a:pt x="210198" y="177783"/>
                  <a:pt x="187137" y="32899"/>
                </a:cubicBezTo>
                <a:close/>
              </a:path>
              <a:path w="533400" h="1444993" fill="none" extrusionOk="0">
                <a:moveTo>
                  <a:pt x="187137" y="32899"/>
                </a:moveTo>
                <a:cubicBezTo>
                  <a:pt x="290648" y="-111405"/>
                  <a:pt x="461492" y="108923"/>
                  <a:pt x="513102" y="446032"/>
                </a:cubicBezTo>
                <a:cubicBezTo>
                  <a:pt x="523033" y="533485"/>
                  <a:pt x="542112" y="603737"/>
                  <a:pt x="533400" y="722497"/>
                </a:cubicBezTo>
              </a:path>
              <a:path w="533400" h="1444993" fill="none" stroke="0" extrusionOk="0">
                <a:moveTo>
                  <a:pt x="187137" y="32899"/>
                </a:moveTo>
                <a:cubicBezTo>
                  <a:pt x="350667" y="-130374"/>
                  <a:pt x="441802" y="116797"/>
                  <a:pt x="513102" y="446032"/>
                </a:cubicBezTo>
                <a:cubicBezTo>
                  <a:pt x="539247" y="535955"/>
                  <a:pt x="521191" y="647822"/>
                  <a:pt x="533400" y="722497"/>
                </a:cubicBezTo>
              </a:path>
            </a:pathLst>
          </a:custGeom>
          <a:ln w="12700">
            <a:solidFill>
              <a:srgbClr val="F781BF"/>
            </a:solidFill>
            <a:tailEnd type="triangle" w="med" len="lg"/>
            <a:extLst>
              <a:ext uri="{C807C97D-BFC1-408E-A445-0C87EB9F89A2}">
                <ask:lineSketchStyleProps xmlns:ask="http://schemas.microsoft.com/office/drawing/2018/sketchyshapes" sd="1219033472">
                  <a:prstGeom prst="arc">
                    <a:avLst>
                      <a:gd name="adj1" fmla="val 15805115"/>
                      <a:gd name="adj2" fmla="val 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F273D5-2C87-E491-ABED-2B9BA2A3E9F9}"/>
              </a:ext>
            </a:extLst>
          </p:cNvPr>
          <p:cNvSpPr txBox="1"/>
          <p:nvPr/>
        </p:nvSpPr>
        <p:spPr>
          <a:xfrm>
            <a:off x="7219950" y="2782669"/>
            <a:ext cx="4686300" cy="646331"/>
          </a:xfrm>
          <a:custGeom>
            <a:avLst/>
            <a:gdLst>
              <a:gd name="csX0" fmla="*/ 0 w 4686300"/>
              <a:gd name="csY0" fmla="*/ 0 h 646331"/>
              <a:gd name="csX1" fmla="*/ 585788 w 4686300"/>
              <a:gd name="csY1" fmla="*/ 0 h 646331"/>
              <a:gd name="csX2" fmla="*/ 1030986 w 4686300"/>
              <a:gd name="csY2" fmla="*/ 0 h 646331"/>
              <a:gd name="csX3" fmla="*/ 1616773 w 4686300"/>
              <a:gd name="csY3" fmla="*/ 0 h 646331"/>
              <a:gd name="csX4" fmla="*/ 2296287 w 4686300"/>
              <a:gd name="csY4" fmla="*/ 0 h 646331"/>
              <a:gd name="csX5" fmla="*/ 2882075 w 4686300"/>
              <a:gd name="csY5" fmla="*/ 0 h 646331"/>
              <a:gd name="csX6" fmla="*/ 3420999 w 4686300"/>
              <a:gd name="csY6" fmla="*/ 0 h 646331"/>
              <a:gd name="csX7" fmla="*/ 3959924 w 4686300"/>
              <a:gd name="csY7" fmla="*/ 0 h 646331"/>
              <a:gd name="csX8" fmla="*/ 4686300 w 4686300"/>
              <a:gd name="csY8" fmla="*/ 0 h 646331"/>
              <a:gd name="csX9" fmla="*/ 4686300 w 4686300"/>
              <a:gd name="csY9" fmla="*/ 310239 h 646331"/>
              <a:gd name="csX10" fmla="*/ 4686300 w 4686300"/>
              <a:gd name="csY10" fmla="*/ 646331 h 646331"/>
              <a:gd name="csX11" fmla="*/ 4053650 w 4686300"/>
              <a:gd name="csY11" fmla="*/ 646331 h 646331"/>
              <a:gd name="csX12" fmla="*/ 3561588 w 4686300"/>
              <a:gd name="csY12" fmla="*/ 646331 h 646331"/>
              <a:gd name="csX13" fmla="*/ 2975801 w 4686300"/>
              <a:gd name="csY13" fmla="*/ 646331 h 646331"/>
              <a:gd name="csX14" fmla="*/ 2390013 w 4686300"/>
              <a:gd name="csY14" fmla="*/ 646331 h 646331"/>
              <a:gd name="csX15" fmla="*/ 1851089 w 4686300"/>
              <a:gd name="csY15" fmla="*/ 646331 h 646331"/>
              <a:gd name="csX16" fmla="*/ 1312164 w 4686300"/>
              <a:gd name="csY16" fmla="*/ 646331 h 646331"/>
              <a:gd name="csX17" fmla="*/ 632651 w 4686300"/>
              <a:gd name="csY17" fmla="*/ 646331 h 646331"/>
              <a:gd name="csX18" fmla="*/ 0 w 4686300"/>
              <a:gd name="csY18" fmla="*/ 646331 h 646331"/>
              <a:gd name="csX19" fmla="*/ 0 w 4686300"/>
              <a:gd name="csY19" fmla="*/ 336092 h 646331"/>
              <a:gd name="csX20" fmla="*/ 0 w 4686300"/>
              <a:gd name="csY20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686300" h="646331" extrusionOk="0">
                <a:moveTo>
                  <a:pt x="0" y="0"/>
                </a:moveTo>
                <a:cubicBezTo>
                  <a:pt x="165471" y="-16989"/>
                  <a:pt x="327916" y="61855"/>
                  <a:pt x="585788" y="0"/>
                </a:cubicBezTo>
                <a:cubicBezTo>
                  <a:pt x="843660" y="-61855"/>
                  <a:pt x="835470" y="7629"/>
                  <a:pt x="1030986" y="0"/>
                </a:cubicBezTo>
                <a:cubicBezTo>
                  <a:pt x="1226502" y="-7629"/>
                  <a:pt x="1429868" y="6974"/>
                  <a:pt x="1616773" y="0"/>
                </a:cubicBezTo>
                <a:cubicBezTo>
                  <a:pt x="1803678" y="-6974"/>
                  <a:pt x="2117279" y="32098"/>
                  <a:pt x="2296287" y="0"/>
                </a:cubicBezTo>
                <a:cubicBezTo>
                  <a:pt x="2475295" y="-32098"/>
                  <a:pt x="2763445" y="12020"/>
                  <a:pt x="2882075" y="0"/>
                </a:cubicBezTo>
                <a:cubicBezTo>
                  <a:pt x="3000705" y="-12020"/>
                  <a:pt x="3213892" y="57692"/>
                  <a:pt x="3420999" y="0"/>
                </a:cubicBezTo>
                <a:cubicBezTo>
                  <a:pt x="3628106" y="-57692"/>
                  <a:pt x="3766390" y="27062"/>
                  <a:pt x="3959924" y="0"/>
                </a:cubicBezTo>
                <a:cubicBezTo>
                  <a:pt x="4153459" y="-27062"/>
                  <a:pt x="4325193" y="37379"/>
                  <a:pt x="4686300" y="0"/>
                </a:cubicBezTo>
                <a:cubicBezTo>
                  <a:pt x="4721756" y="113842"/>
                  <a:pt x="4669628" y="162672"/>
                  <a:pt x="4686300" y="310239"/>
                </a:cubicBezTo>
                <a:cubicBezTo>
                  <a:pt x="4702972" y="457806"/>
                  <a:pt x="4683882" y="542877"/>
                  <a:pt x="4686300" y="646331"/>
                </a:cubicBezTo>
                <a:cubicBezTo>
                  <a:pt x="4409161" y="699167"/>
                  <a:pt x="4304477" y="586645"/>
                  <a:pt x="4053650" y="646331"/>
                </a:cubicBezTo>
                <a:cubicBezTo>
                  <a:pt x="3802823" y="706017"/>
                  <a:pt x="3764363" y="636494"/>
                  <a:pt x="3561588" y="646331"/>
                </a:cubicBezTo>
                <a:cubicBezTo>
                  <a:pt x="3358813" y="656168"/>
                  <a:pt x="3180555" y="626570"/>
                  <a:pt x="2975801" y="646331"/>
                </a:cubicBezTo>
                <a:cubicBezTo>
                  <a:pt x="2771047" y="666092"/>
                  <a:pt x="2509763" y="584023"/>
                  <a:pt x="2390013" y="646331"/>
                </a:cubicBezTo>
                <a:cubicBezTo>
                  <a:pt x="2270263" y="708639"/>
                  <a:pt x="1973198" y="632420"/>
                  <a:pt x="1851089" y="646331"/>
                </a:cubicBezTo>
                <a:cubicBezTo>
                  <a:pt x="1728980" y="660242"/>
                  <a:pt x="1441919" y="608891"/>
                  <a:pt x="1312164" y="646331"/>
                </a:cubicBezTo>
                <a:cubicBezTo>
                  <a:pt x="1182409" y="683771"/>
                  <a:pt x="820039" y="586849"/>
                  <a:pt x="632651" y="646331"/>
                </a:cubicBezTo>
                <a:cubicBezTo>
                  <a:pt x="445263" y="705813"/>
                  <a:pt x="202540" y="627942"/>
                  <a:pt x="0" y="646331"/>
                </a:cubicBezTo>
                <a:cubicBezTo>
                  <a:pt x="-17761" y="568847"/>
                  <a:pt x="18787" y="465834"/>
                  <a:pt x="0" y="336092"/>
                </a:cubicBezTo>
                <a:cubicBezTo>
                  <a:pt x="-18787" y="206350"/>
                  <a:pt x="8693" y="127380"/>
                  <a:pt x="0" y="0"/>
                </a:cubicBezTo>
                <a:close/>
              </a:path>
            </a:pathLst>
          </a:custGeom>
          <a:noFill/>
          <a:ln>
            <a:solidFill>
              <a:srgbClr val="F781BF"/>
            </a:solidFill>
            <a:extLst>
              <a:ext uri="{C807C97D-BFC1-408E-A445-0C87EB9F89A2}">
                <ask:lineSketchStyleProps xmlns:ask="http://schemas.microsoft.com/office/drawing/2018/sketchyshapes" sd="15892423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800" dirty="0">
                <a:latin typeface="Fira Sans" panose="020B0503050000020004" pitchFamily="34" charset="0"/>
              </a:rPr>
              <a:t>no additive contributions from the orthographic and semantics levels.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AB1AAE-E761-F583-36C1-4C8D95E9CB5B}"/>
              </a:ext>
            </a:extLst>
          </p:cNvPr>
          <p:cNvSpPr txBox="1"/>
          <p:nvPr/>
        </p:nvSpPr>
        <p:spPr>
          <a:xfrm>
            <a:off x="838200" y="1412330"/>
            <a:ext cx="11236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dirty="0">
                <a:latin typeface="Fira Sans" panose="020B0503050000020004" pitchFamily="34" charset="0"/>
              </a:rPr>
              <a:t>Our results challenges both the </a:t>
            </a:r>
            <a:r>
              <a:rPr lang="en-US" sz="2400" dirty="0">
                <a:solidFill>
                  <a:srgbClr val="E41A1C"/>
                </a:solidFill>
                <a:latin typeface="Fira Sans" panose="020B0503050000020004" pitchFamily="34" charset="0"/>
              </a:rPr>
              <a:t>BMOD </a:t>
            </a:r>
            <a:r>
              <a:rPr lang="en-US" sz="2400" dirty="0">
                <a:latin typeface="Fira Sans" panose="020B0503050000020004" pitchFamily="34" charset="0"/>
              </a:rPr>
              <a:t>and</a:t>
            </a:r>
            <a:r>
              <a:rPr lang="en-US" sz="2400" dirty="0">
                <a:solidFill>
                  <a:srgbClr val="F781BF"/>
                </a:solidFill>
                <a:latin typeface="Fira Sans" panose="020B0503050000020004" pitchFamily="34" charset="0"/>
              </a:rPr>
              <a:t> connectionist models</a:t>
            </a:r>
            <a:r>
              <a:rPr lang="en-US" sz="2400" dirty="0">
                <a:latin typeface="Fira Sans" panose="020B0503050000020004" pitchFamily="34" charset="0"/>
              </a:rPr>
              <a:t>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ADB6A63-E8AD-8538-BA1C-80680BBA2C38}"/>
              </a:ext>
            </a:extLst>
          </p:cNvPr>
          <p:cNvSpPr/>
          <p:nvPr/>
        </p:nvSpPr>
        <p:spPr>
          <a:xfrm>
            <a:off x="6233823" y="1239885"/>
            <a:ext cx="1171575" cy="890165"/>
          </a:xfrm>
          <a:custGeom>
            <a:avLst/>
            <a:gdLst>
              <a:gd name="csX0" fmla="*/ 0 w 1171575"/>
              <a:gd name="csY0" fmla="*/ 445083 h 890165"/>
              <a:gd name="csX1" fmla="*/ 585788 w 1171575"/>
              <a:gd name="csY1" fmla="*/ 0 h 890165"/>
              <a:gd name="csX2" fmla="*/ 1171576 w 1171575"/>
              <a:gd name="csY2" fmla="*/ 445083 h 890165"/>
              <a:gd name="csX3" fmla="*/ 585788 w 1171575"/>
              <a:gd name="csY3" fmla="*/ 890166 h 890165"/>
              <a:gd name="csX4" fmla="*/ 0 w 1171575"/>
              <a:gd name="csY4" fmla="*/ 445083 h 890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71575" h="890165" extrusionOk="0">
                <a:moveTo>
                  <a:pt x="0" y="445083"/>
                </a:moveTo>
                <a:cubicBezTo>
                  <a:pt x="-15112" y="189949"/>
                  <a:pt x="179928" y="30903"/>
                  <a:pt x="585788" y="0"/>
                </a:cubicBezTo>
                <a:cubicBezTo>
                  <a:pt x="946655" y="7862"/>
                  <a:pt x="1128744" y="200632"/>
                  <a:pt x="1171576" y="445083"/>
                </a:cubicBezTo>
                <a:cubicBezTo>
                  <a:pt x="1136421" y="725227"/>
                  <a:pt x="897888" y="953300"/>
                  <a:pt x="585788" y="890166"/>
                </a:cubicBezTo>
                <a:cubicBezTo>
                  <a:pt x="222516" y="868418"/>
                  <a:pt x="21671" y="701251"/>
                  <a:pt x="0" y="445083"/>
                </a:cubicBezTo>
                <a:close/>
              </a:path>
            </a:pathLst>
          </a:cu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C5A0E6D2-48F2-10B1-36AE-8F9358F48756}"/>
              </a:ext>
            </a:extLst>
          </p:cNvPr>
          <p:cNvSpPr/>
          <p:nvPr/>
        </p:nvSpPr>
        <p:spPr>
          <a:xfrm rot="3441852">
            <a:off x="6034729" y="1518269"/>
            <a:ext cx="533400" cy="2280300"/>
          </a:xfrm>
          <a:custGeom>
            <a:avLst/>
            <a:gdLst>
              <a:gd name="csX0" fmla="*/ 227932 w 533400"/>
              <a:gd name="csY0" fmla="*/ 12110 h 2280300"/>
              <a:gd name="csX1" fmla="*/ 532575 w 533400"/>
              <a:gd name="csY1" fmla="*/ 1050505 h 2280300"/>
              <a:gd name="csX2" fmla="*/ 266700 w 533400"/>
              <a:gd name="csY2" fmla="*/ 1140150 h 2280300"/>
              <a:gd name="csX3" fmla="*/ 247704 w 533400"/>
              <a:gd name="csY3" fmla="*/ 587410 h 2280300"/>
              <a:gd name="csX4" fmla="*/ 227932 w 533400"/>
              <a:gd name="csY4" fmla="*/ 12110 h 2280300"/>
              <a:gd name="csX0" fmla="*/ 227932 w 533400"/>
              <a:gd name="csY0" fmla="*/ 12110 h 2280300"/>
              <a:gd name="csX1" fmla="*/ 532575 w 533400"/>
              <a:gd name="csY1" fmla="*/ 1050505 h 22803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33400" h="2280300" stroke="0" extrusionOk="0">
                <a:moveTo>
                  <a:pt x="227932" y="12110"/>
                </a:moveTo>
                <a:cubicBezTo>
                  <a:pt x="333888" y="-112635"/>
                  <a:pt x="485745" y="405760"/>
                  <a:pt x="532575" y="1050505"/>
                </a:cubicBezTo>
                <a:cubicBezTo>
                  <a:pt x="469094" y="1089453"/>
                  <a:pt x="317464" y="1103111"/>
                  <a:pt x="266700" y="1140150"/>
                </a:cubicBezTo>
                <a:cubicBezTo>
                  <a:pt x="209216" y="978455"/>
                  <a:pt x="257120" y="728297"/>
                  <a:pt x="247704" y="587410"/>
                </a:cubicBezTo>
                <a:cubicBezTo>
                  <a:pt x="238288" y="446523"/>
                  <a:pt x="253378" y="227468"/>
                  <a:pt x="227932" y="12110"/>
                </a:cubicBezTo>
                <a:close/>
              </a:path>
              <a:path w="533400" h="2280300" fill="none" extrusionOk="0">
                <a:moveTo>
                  <a:pt x="227932" y="12110"/>
                </a:moveTo>
                <a:cubicBezTo>
                  <a:pt x="441936" y="-183563"/>
                  <a:pt x="499670" y="410991"/>
                  <a:pt x="532575" y="1050505"/>
                </a:cubicBezTo>
              </a:path>
              <a:path w="533400" h="2280300" fill="none" stroke="0" extrusionOk="0">
                <a:moveTo>
                  <a:pt x="227932" y="12110"/>
                </a:moveTo>
                <a:cubicBezTo>
                  <a:pt x="399736" y="-154492"/>
                  <a:pt x="448175" y="345357"/>
                  <a:pt x="532575" y="1050505"/>
                </a:cubicBezTo>
              </a:path>
            </a:pathLst>
          </a:custGeom>
          <a:ln w="12700">
            <a:solidFill>
              <a:srgbClr val="C00000"/>
            </a:solidFill>
            <a:tailEnd type="triangle" w="med" len="lg"/>
            <a:extLst>
              <a:ext uri="{C807C97D-BFC1-408E-A445-0C87EB9F89A2}">
                <ask:lineSketchStyleProps xmlns:ask="http://schemas.microsoft.com/office/drawing/2018/sketchyshapes" sd="1219033472">
                  <a:prstGeom prst="arc">
                    <a:avLst>
                      <a:gd name="adj1" fmla="val 16081899"/>
                      <a:gd name="adj2" fmla="val 20482051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637C1B5-EC30-911E-36CB-114A4CE4E547}"/>
              </a:ext>
            </a:extLst>
          </p:cNvPr>
          <p:cNvSpPr txBox="1"/>
          <p:nvPr/>
        </p:nvSpPr>
        <p:spPr>
          <a:xfrm>
            <a:off x="990600" y="2668324"/>
            <a:ext cx="5476875" cy="646331"/>
          </a:xfrm>
          <a:custGeom>
            <a:avLst/>
            <a:gdLst>
              <a:gd name="csX0" fmla="*/ 0 w 5476875"/>
              <a:gd name="csY0" fmla="*/ 0 h 646331"/>
              <a:gd name="csX1" fmla="*/ 492919 w 5476875"/>
              <a:gd name="csY1" fmla="*/ 0 h 646331"/>
              <a:gd name="csX2" fmla="*/ 876300 w 5476875"/>
              <a:gd name="csY2" fmla="*/ 0 h 646331"/>
              <a:gd name="csX3" fmla="*/ 1533525 w 5476875"/>
              <a:gd name="csY3" fmla="*/ 0 h 646331"/>
              <a:gd name="csX4" fmla="*/ 2026444 w 5476875"/>
              <a:gd name="csY4" fmla="*/ 0 h 646331"/>
              <a:gd name="csX5" fmla="*/ 2519363 w 5476875"/>
              <a:gd name="csY5" fmla="*/ 0 h 646331"/>
              <a:gd name="csX6" fmla="*/ 3176588 w 5476875"/>
              <a:gd name="csY6" fmla="*/ 0 h 646331"/>
              <a:gd name="csX7" fmla="*/ 3614738 w 5476875"/>
              <a:gd name="csY7" fmla="*/ 0 h 646331"/>
              <a:gd name="csX8" fmla="*/ 4271963 w 5476875"/>
              <a:gd name="csY8" fmla="*/ 0 h 646331"/>
              <a:gd name="csX9" fmla="*/ 4929188 w 5476875"/>
              <a:gd name="csY9" fmla="*/ 0 h 646331"/>
              <a:gd name="csX10" fmla="*/ 5476875 w 5476875"/>
              <a:gd name="csY10" fmla="*/ 0 h 646331"/>
              <a:gd name="csX11" fmla="*/ 5476875 w 5476875"/>
              <a:gd name="csY11" fmla="*/ 336092 h 646331"/>
              <a:gd name="csX12" fmla="*/ 5476875 w 5476875"/>
              <a:gd name="csY12" fmla="*/ 646331 h 646331"/>
              <a:gd name="csX13" fmla="*/ 5093494 w 5476875"/>
              <a:gd name="csY13" fmla="*/ 646331 h 646331"/>
              <a:gd name="csX14" fmla="*/ 4436269 w 5476875"/>
              <a:gd name="csY14" fmla="*/ 646331 h 646331"/>
              <a:gd name="csX15" fmla="*/ 3998119 w 5476875"/>
              <a:gd name="csY15" fmla="*/ 646331 h 646331"/>
              <a:gd name="csX16" fmla="*/ 3450431 w 5476875"/>
              <a:gd name="csY16" fmla="*/ 646331 h 646331"/>
              <a:gd name="csX17" fmla="*/ 2793206 w 5476875"/>
              <a:gd name="csY17" fmla="*/ 646331 h 646331"/>
              <a:gd name="csX18" fmla="*/ 2245519 w 5476875"/>
              <a:gd name="csY18" fmla="*/ 646331 h 646331"/>
              <a:gd name="csX19" fmla="*/ 1862138 w 5476875"/>
              <a:gd name="csY19" fmla="*/ 646331 h 646331"/>
              <a:gd name="csX20" fmla="*/ 1423988 w 5476875"/>
              <a:gd name="csY20" fmla="*/ 646331 h 646331"/>
              <a:gd name="csX21" fmla="*/ 766763 w 5476875"/>
              <a:gd name="csY21" fmla="*/ 646331 h 646331"/>
              <a:gd name="csX22" fmla="*/ 0 w 5476875"/>
              <a:gd name="csY22" fmla="*/ 646331 h 646331"/>
              <a:gd name="csX23" fmla="*/ 0 w 5476875"/>
              <a:gd name="csY23" fmla="*/ 336092 h 646331"/>
              <a:gd name="csX24" fmla="*/ 0 w 5476875"/>
              <a:gd name="csY24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476875" h="646331" extrusionOk="0">
                <a:moveTo>
                  <a:pt x="0" y="0"/>
                </a:moveTo>
                <a:cubicBezTo>
                  <a:pt x="211511" y="-6114"/>
                  <a:pt x="377743" y="23983"/>
                  <a:pt x="492919" y="0"/>
                </a:cubicBezTo>
                <a:cubicBezTo>
                  <a:pt x="608095" y="-23983"/>
                  <a:pt x="787369" y="21734"/>
                  <a:pt x="876300" y="0"/>
                </a:cubicBezTo>
                <a:cubicBezTo>
                  <a:pt x="965231" y="-21734"/>
                  <a:pt x="1301247" y="51539"/>
                  <a:pt x="1533525" y="0"/>
                </a:cubicBezTo>
                <a:cubicBezTo>
                  <a:pt x="1765803" y="-51539"/>
                  <a:pt x="1875982" y="42763"/>
                  <a:pt x="2026444" y="0"/>
                </a:cubicBezTo>
                <a:cubicBezTo>
                  <a:pt x="2176906" y="-42763"/>
                  <a:pt x="2413933" y="47848"/>
                  <a:pt x="2519363" y="0"/>
                </a:cubicBezTo>
                <a:cubicBezTo>
                  <a:pt x="2624793" y="-47848"/>
                  <a:pt x="3031780" y="12151"/>
                  <a:pt x="3176588" y="0"/>
                </a:cubicBezTo>
                <a:cubicBezTo>
                  <a:pt x="3321396" y="-12151"/>
                  <a:pt x="3455884" y="50733"/>
                  <a:pt x="3614738" y="0"/>
                </a:cubicBezTo>
                <a:cubicBezTo>
                  <a:pt x="3773592" y="-50733"/>
                  <a:pt x="4021732" y="53007"/>
                  <a:pt x="4271963" y="0"/>
                </a:cubicBezTo>
                <a:cubicBezTo>
                  <a:pt x="4522194" y="-53007"/>
                  <a:pt x="4637889" y="25600"/>
                  <a:pt x="4929188" y="0"/>
                </a:cubicBezTo>
                <a:cubicBezTo>
                  <a:pt x="5220488" y="-25600"/>
                  <a:pt x="5366521" y="589"/>
                  <a:pt x="5476875" y="0"/>
                </a:cubicBezTo>
                <a:cubicBezTo>
                  <a:pt x="5494860" y="128922"/>
                  <a:pt x="5456667" y="168131"/>
                  <a:pt x="5476875" y="336092"/>
                </a:cubicBezTo>
                <a:cubicBezTo>
                  <a:pt x="5497083" y="504053"/>
                  <a:pt x="5450904" y="573465"/>
                  <a:pt x="5476875" y="646331"/>
                </a:cubicBezTo>
                <a:cubicBezTo>
                  <a:pt x="5298959" y="687200"/>
                  <a:pt x="5247264" y="614055"/>
                  <a:pt x="5093494" y="646331"/>
                </a:cubicBezTo>
                <a:cubicBezTo>
                  <a:pt x="4939724" y="678607"/>
                  <a:pt x="4687141" y="613527"/>
                  <a:pt x="4436269" y="646331"/>
                </a:cubicBezTo>
                <a:cubicBezTo>
                  <a:pt x="4185398" y="679135"/>
                  <a:pt x="4136745" y="625872"/>
                  <a:pt x="3998119" y="646331"/>
                </a:cubicBezTo>
                <a:cubicBezTo>
                  <a:pt x="3859493" y="666790"/>
                  <a:pt x="3691678" y="639046"/>
                  <a:pt x="3450431" y="646331"/>
                </a:cubicBezTo>
                <a:cubicBezTo>
                  <a:pt x="3209184" y="653616"/>
                  <a:pt x="3042289" y="605442"/>
                  <a:pt x="2793206" y="646331"/>
                </a:cubicBezTo>
                <a:cubicBezTo>
                  <a:pt x="2544123" y="687220"/>
                  <a:pt x="2469487" y="646212"/>
                  <a:pt x="2245519" y="646331"/>
                </a:cubicBezTo>
                <a:cubicBezTo>
                  <a:pt x="2021551" y="646450"/>
                  <a:pt x="1986209" y="638677"/>
                  <a:pt x="1862138" y="646331"/>
                </a:cubicBezTo>
                <a:cubicBezTo>
                  <a:pt x="1738067" y="653985"/>
                  <a:pt x="1610022" y="603856"/>
                  <a:pt x="1423988" y="646331"/>
                </a:cubicBezTo>
                <a:cubicBezTo>
                  <a:pt x="1237954" y="688806"/>
                  <a:pt x="1005116" y="574122"/>
                  <a:pt x="766763" y="646331"/>
                </a:cubicBezTo>
                <a:cubicBezTo>
                  <a:pt x="528411" y="718540"/>
                  <a:pt x="355127" y="580142"/>
                  <a:pt x="0" y="646331"/>
                </a:cubicBezTo>
                <a:cubicBezTo>
                  <a:pt x="-29415" y="530936"/>
                  <a:pt x="8631" y="422022"/>
                  <a:pt x="0" y="336092"/>
                </a:cubicBezTo>
                <a:cubicBezTo>
                  <a:pt x="-8631" y="250162"/>
                  <a:pt x="30560" y="84049"/>
                  <a:pt x="0" y="0"/>
                </a:cubicBezTo>
                <a:close/>
              </a:path>
            </a:pathLst>
          </a:cu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800" dirty="0">
                <a:latin typeface="Fira Sans" panose="020B0503050000020004" pitchFamily="34" charset="0"/>
              </a:rPr>
              <a:t>“morpho-orthographic” regularities do not drive the masked morphological priming response.</a:t>
            </a:r>
          </a:p>
        </p:txBody>
      </p:sp>
    </p:spTree>
    <p:extLst>
      <p:ext uri="{BB962C8B-B14F-4D97-AF65-F5344CB8AC3E}">
        <p14:creationId xmlns:p14="http://schemas.microsoft.com/office/powerpoint/2010/main" val="807761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982"/>
    </mc:Choice>
    <mc:Fallback>
      <p:transition spd="slow" advTm="8982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6D242-2D6C-ED4A-50B3-B0C1579F8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ECB6F-2928-6F2F-9D9C-D0349B006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5425"/>
            <a:ext cx="10515600" cy="1325563"/>
          </a:xfrm>
        </p:spPr>
        <p:txBody>
          <a:bodyPr/>
          <a:lstStyle/>
          <a:p>
            <a:r>
              <a:rPr lang="it-IT" dirty="0" err="1"/>
              <a:t>Conclusions</a:t>
            </a:r>
            <a:endParaRPr lang="it-IT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85AFDB-D12B-3292-2770-C0A4DFEBD874}"/>
              </a:ext>
            </a:extLst>
          </p:cNvPr>
          <p:cNvSpPr txBox="1"/>
          <p:nvPr/>
        </p:nvSpPr>
        <p:spPr>
          <a:xfrm>
            <a:off x="1095376" y="4762501"/>
            <a:ext cx="10810874" cy="830997"/>
          </a:xfrm>
          <a:custGeom>
            <a:avLst/>
            <a:gdLst>
              <a:gd name="csX0" fmla="*/ 0 w 10810874"/>
              <a:gd name="csY0" fmla="*/ 0 h 830997"/>
              <a:gd name="csX1" fmla="*/ 460885 w 10810874"/>
              <a:gd name="csY1" fmla="*/ 0 h 830997"/>
              <a:gd name="csX2" fmla="*/ 705552 w 10810874"/>
              <a:gd name="csY2" fmla="*/ 0 h 830997"/>
              <a:gd name="csX3" fmla="*/ 1490763 w 10810874"/>
              <a:gd name="csY3" fmla="*/ 0 h 830997"/>
              <a:gd name="csX4" fmla="*/ 1951647 w 10810874"/>
              <a:gd name="csY4" fmla="*/ 0 h 830997"/>
              <a:gd name="csX5" fmla="*/ 2412532 w 10810874"/>
              <a:gd name="csY5" fmla="*/ 0 h 830997"/>
              <a:gd name="csX6" fmla="*/ 3197743 w 10810874"/>
              <a:gd name="csY6" fmla="*/ 0 h 830997"/>
              <a:gd name="csX7" fmla="*/ 3550519 w 10810874"/>
              <a:gd name="csY7" fmla="*/ 0 h 830997"/>
              <a:gd name="csX8" fmla="*/ 4335729 w 10810874"/>
              <a:gd name="csY8" fmla="*/ 0 h 830997"/>
              <a:gd name="csX9" fmla="*/ 5120940 w 10810874"/>
              <a:gd name="csY9" fmla="*/ 0 h 830997"/>
              <a:gd name="csX10" fmla="*/ 5689934 w 10810874"/>
              <a:gd name="csY10" fmla="*/ 0 h 830997"/>
              <a:gd name="csX11" fmla="*/ 6475145 w 10810874"/>
              <a:gd name="csY11" fmla="*/ 0 h 830997"/>
              <a:gd name="csX12" fmla="*/ 6936029 w 10810874"/>
              <a:gd name="csY12" fmla="*/ 0 h 830997"/>
              <a:gd name="csX13" fmla="*/ 7396914 w 10810874"/>
              <a:gd name="csY13" fmla="*/ 0 h 830997"/>
              <a:gd name="csX14" fmla="*/ 8074016 w 10810874"/>
              <a:gd name="csY14" fmla="*/ 0 h 830997"/>
              <a:gd name="csX15" fmla="*/ 8534901 w 10810874"/>
              <a:gd name="csY15" fmla="*/ 0 h 830997"/>
              <a:gd name="csX16" fmla="*/ 9320111 w 10810874"/>
              <a:gd name="csY16" fmla="*/ 0 h 830997"/>
              <a:gd name="csX17" fmla="*/ 10105322 w 10810874"/>
              <a:gd name="csY17" fmla="*/ 0 h 830997"/>
              <a:gd name="csX18" fmla="*/ 10810874 w 10810874"/>
              <a:gd name="csY18" fmla="*/ 0 h 830997"/>
              <a:gd name="csX19" fmla="*/ 10810874 w 10810874"/>
              <a:gd name="csY19" fmla="*/ 407189 h 830997"/>
              <a:gd name="csX20" fmla="*/ 10810874 w 10810874"/>
              <a:gd name="csY20" fmla="*/ 830997 h 830997"/>
              <a:gd name="csX21" fmla="*/ 10458098 w 10810874"/>
              <a:gd name="csY21" fmla="*/ 830997 h 830997"/>
              <a:gd name="csX22" fmla="*/ 9889105 w 10810874"/>
              <a:gd name="csY22" fmla="*/ 830997 h 830997"/>
              <a:gd name="csX23" fmla="*/ 9536329 w 10810874"/>
              <a:gd name="csY23" fmla="*/ 830997 h 830997"/>
              <a:gd name="csX24" fmla="*/ 8967335 w 10810874"/>
              <a:gd name="csY24" fmla="*/ 830997 h 830997"/>
              <a:gd name="csX25" fmla="*/ 8722668 w 10810874"/>
              <a:gd name="csY25" fmla="*/ 830997 h 830997"/>
              <a:gd name="csX26" fmla="*/ 8478001 w 10810874"/>
              <a:gd name="csY26" fmla="*/ 830997 h 830997"/>
              <a:gd name="csX27" fmla="*/ 7909008 w 10810874"/>
              <a:gd name="csY27" fmla="*/ 830997 h 830997"/>
              <a:gd name="csX28" fmla="*/ 7556232 w 10810874"/>
              <a:gd name="csY28" fmla="*/ 830997 h 830997"/>
              <a:gd name="csX29" fmla="*/ 6879130 w 10810874"/>
              <a:gd name="csY29" fmla="*/ 830997 h 830997"/>
              <a:gd name="csX30" fmla="*/ 6526354 w 10810874"/>
              <a:gd name="csY30" fmla="*/ 830997 h 830997"/>
              <a:gd name="csX31" fmla="*/ 5849252 w 10810874"/>
              <a:gd name="csY31" fmla="*/ 830997 h 830997"/>
              <a:gd name="csX32" fmla="*/ 5604585 w 10810874"/>
              <a:gd name="csY32" fmla="*/ 830997 h 830997"/>
              <a:gd name="csX33" fmla="*/ 4927483 w 10810874"/>
              <a:gd name="csY33" fmla="*/ 830997 h 830997"/>
              <a:gd name="csX34" fmla="*/ 4574707 w 10810874"/>
              <a:gd name="csY34" fmla="*/ 830997 h 830997"/>
              <a:gd name="csX35" fmla="*/ 4330040 w 10810874"/>
              <a:gd name="csY35" fmla="*/ 830997 h 830997"/>
              <a:gd name="csX36" fmla="*/ 3977264 w 10810874"/>
              <a:gd name="csY36" fmla="*/ 830997 h 830997"/>
              <a:gd name="csX37" fmla="*/ 3300162 w 10810874"/>
              <a:gd name="csY37" fmla="*/ 830997 h 830997"/>
              <a:gd name="csX38" fmla="*/ 2947386 w 10810874"/>
              <a:gd name="csY38" fmla="*/ 830997 h 830997"/>
              <a:gd name="csX39" fmla="*/ 2702719 w 10810874"/>
              <a:gd name="csY39" fmla="*/ 830997 h 830997"/>
              <a:gd name="csX40" fmla="*/ 2349943 w 10810874"/>
              <a:gd name="csY40" fmla="*/ 830997 h 830997"/>
              <a:gd name="csX41" fmla="*/ 1889058 w 10810874"/>
              <a:gd name="csY41" fmla="*/ 830997 h 830997"/>
              <a:gd name="csX42" fmla="*/ 1320065 w 10810874"/>
              <a:gd name="csY42" fmla="*/ 830997 h 830997"/>
              <a:gd name="csX43" fmla="*/ 967289 w 10810874"/>
              <a:gd name="csY43" fmla="*/ 830997 h 830997"/>
              <a:gd name="csX44" fmla="*/ 0 w 10810874"/>
              <a:gd name="csY44" fmla="*/ 830997 h 830997"/>
              <a:gd name="csX45" fmla="*/ 0 w 10810874"/>
              <a:gd name="csY45" fmla="*/ 415499 h 830997"/>
              <a:gd name="csX46" fmla="*/ 0 w 10810874"/>
              <a:gd name="csY46" fmla="*/ 0 h 830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10810874" h="830997" extrusionOk="0">
                <a:moveTo>
                  <a:pt x="0" y="0"/>
                </a:moveTo>
                <a:cubicBezTo>
                  <a:pt x="123926" y="-18601"/>
                  <a:pt x="305339" y="8543"/>
                  <a:pt x="460885" y="0"/>
                </a:cubicBezTo>
                <a:cubicBezTo>
                  <a:pt x="616432" y="-8543"/>
                  <a:pt x="644994" y="8290"/>
                  <a:pt x="705552" y="0"/>
                </a:cubicBezTo>
                <a:cubicBezTo>
                  <a:pt x="766110" y="-8290"/>
                  <a:pt x="1116736" y="22141"/>
                  <a:pt x="1490763" y="0"/>
                </a:cubicBezTo>
                <a:cubicBezTo>
                  <a:pt x="1864790" y="-22141"/>
                  <a:pt x="1786251" y="15740"/>
                  <a:pt x="1951647" y="0"/>
                </a:cubicBezTo>
                <a:cubicBezTo>
                  <a:pt x="2117043" y="-15740"/>
                  <a:pt x="2184974" y="54501"/>
                  <a:pt x="2412532" y="0"/>
                </a:cubicBezTo>
                <a:cubicBezTo>
                  <a:pt x="2640090" y="-54501"/>
                  <a:pt x="3024553" y="68724"/>
                  <a:pt x="3197743" y="0"/>
                </a:cubicBezTo>
                <a:cubicBezTo>
                  <a:pt x="3370933" y="-68724"/>
                  <a:pt x="3416151" y="4488"/>
                  <a:pt x="3550519" y="0"/>
                </a:cubicBezTo>
                <a:cubicBezTo>
                  <a:pt x="3684887" y="-4488"/>
                  <a:pt x="4012645" y="59277"/>
                  <a:pt x="4335729" y="0"/>
                </a:cubicBezTo>
                <a:cubicBezTo>
                  <a:pt x="4658813" y="-59277"/>
                  <a:pt x="4882828" y="71592"/>
                  <a:pt x="5120940" y="0"/>
                </a:cubicBezTo>
                <a:cubicBezTo>
                  <a:pt x="5359052" y="-71592"/>
                  <a:pt x="5526684" y="11629"/>
                  <a:pt x="5689934" y="0"/>
                </a:cubicBezTo>
                <a:cubicBezTo>
                  <a:pt x="5853184" y="-11629"/>
                  <a:pt x="6092780" y="79321"/>
                  <a:pt x="6475145" y="0"/>
                </a:cubicBezTo>
                <a:cubicBezTo>
                  <a:pt x="6857510" y="-79321"/>
                  <a:pt x="6789377" y="1387"/>
                  <a:pt x="6936029" y="0"/>
                </a:cubicBezTo>
                <a:cubicBezTo>
                  <a:pt x="7082681" y="-1387"/>
                  <a:pt x="7182187" y="44686"/>
                  <a:pt x="7396914" y="0"/>
                </a:cubicBezTo>
                <a:cubicBezTo>
                  <a:pt x="7611641" y="-44686"/>
                  <a:pt x="7804714" y="8010"/>
                  <a:pt x="8074016" y="0"/>
                </a:cubicBezTo>
                <a:cubicBezTo>
                  <a:pt x="8343318" y="-8010"/>
                  <a:pt x="8389890" y="29564"/>
                  <a:pt x="8534901" y="0"/>
                </a:cubicBezTo>
                <a:cubicBezTo>
                  <a:pt x="8679912" y="-29564"/>
                  <a:pt x="9050057" y="18785"/>
                  <a:pt x="9320111" y="0"/>
                </a:cubicBezTo>
                <a:cubicBezTo>
                  <a:pt x="9590165" y="-18785"/>
                  <a:pt x="9714315" y="60578"/>
                  <a:pt x="10105322" y="0"/>
                </a:cubicBezTo>
                <a:cubicBezTo>
                  <a:pt x="10496329" y="-60578"/>
                  <a:pt x="10651191" y="59582"/>
                  <a:pt x="10810874" y="0"/>
                </a:cubicBezTo>
                <a:cubicBezTo>
                  <a:pt x="10856115" y="116663"/>
                  <a:pt x="10804393" y="317957"/>
                  <a:pt x="10810874" y="407189"/>
                </a:cubicBezTo>
                <a:cubicBezTo>
                  <a:pt x="10817355" y="496421"/>
                  <a:pt x="10796077" y="742471"/>
                  <a:pt x="10810874" y="830997"/>
                </a:cubicBezTo>
                <a:cubicBezTo>
                  <a:pt x="10711646" y="865693"/>
                  <a:pt x="10590104" y="818759"/>
                  <a:pt x="10458098" y="830997"/>
                </a:cubicBezTo>
                <a:cubicBezTo>
                  <a:pt x="10326092" y="843235"/>
                  <a:pt x="10159211" y="775510"/>
                  <a:pt x="9889105" y="830997"/>
                </a:cubicBezTo>
                <a:cubicBezTo>
                  <a:pt x="9618999" y="886484"/>
                  <a:pt x="9614517" y="820005"/>
                  <a:pt x="9536329" y="830997"/>
                </a:cubicBezTo>
                <a:cubicBezTo>
                  <a:pt x="9458141" y="841989"/>
                  <a:pt x="9100682" y="784161"/>
                  <a:pt x="8967335" y="830997"/>
                </a:cubicBezTo>
                <a:cubicBezTo>
                  <a:pt x="8833988" y="877833"/>
                  <a:pt x="8809797" y="802711"/>
                  <a:pt x="8722668" y="830997"/>
                </a:cubicBezTo>
                <a:cubicBezTo>
                  <a:pt x="8635539" y="859283"/>
                  <a:pt x="8538797" y="806494"/>
                  <a:pt x="8478001" y="830997"/>
                </a:cubicBezTo>
                <a:cubicBezTo>
                  <a:pt x="8417205" y="855500"/>
                  <a:pt x="8152562" y="819366"/>
                  <a:pt x="7909008" y="830997"/>
                </a:cubicBezTo>
                <a:cubicBezTo>
                  <a:pt x="7665454" y="842628"/>
                  <a:pt x="7683877" y="806529"/>
                  <a:pt x="7556232" y="830997"/>
                </a:cubicBezTo>
                <a:cubicBezTo>
                  <a:pt x="7428587" y="855465"/>
                  <a:pt x="7171195" y="787487"/>
                  <a:pt x="6879130" y="830997"/>
                </a:cubicBezTo>
                <a:cubicBezTo>
                  <a:pt x="6587065" y="874507"/>
                  <a:pt x="6663816" y="825923"/>
                  <a:pt x="6526354" y="830997"/>
                </a:cubicBezTo>
                <a:cubicBezTo>
                  <a:pt x="6388892" y="836071"/>
                  <a:pt x="6062039" y="776567"/>
                  <a:pt x="5849252" y="830997"/>
                </a:cubicBezTo>
                <a:cubicBezTo>
                  <a:pt x="5636465" y="885427"/>
                  <a:pt x="5698438" y="820351"/>
                  <a:pt x="5604585" y="830997"/>
                </a:cubicBezTo>
                <a:cubicBezTo>
                  <a:pt x="5510732" y="841643"/>
                  <a:pt x="5219897" y="828187"/>
                  <a:pt x="4927483" y="830997"/>
                </a:cubicBezTo>
                <a:cubicBezTo>
                  <a:pt x="4635069" y="833807"/>
                  <a:pt x="4741569" y="815092"/>
                  <a:pt x="4574707" y="830997"/>
                </a:cubicBezTo>
                <a:cubicBezTo>
                  <a:pt x="4407845" y="846902"/>
                  <a:pt x="4417937" y="826981"/>
                  <a:pt x="4330040" y="830997"/>
                </a:cubicBezTo>
                <a:cubicBezTo>
                  <a:pt x="4242143" y="835013"/>
                  <a:pt x="4089648" y="815338"/>
                  <a:pt x="3977264" y="830997"/>
                </a:cubicBezTo>
                <a:cubicBezTo>
                  <a:pt x="3864880" y="846656"/>
                  <a:pt x="3558425" y="820854"/>
                  <a:pt x="3300162" y="830997"/>
                </a:cubicBezTo>
                <a:cubicBezTo>
                  <a:pt x="3041899" y="841140"/>
                  <a:pt x="3082662" y="806889"/>
                  <a:pt x="2947386" y="830997"/>
                </a:cubicBezTo>
                <a:cubicBezTo>
                  <a:pt x="2812110" y="855105"/>
                  <a:pt x="2810903" y="820953"/>
                  <a:pt x="2702719" y="830997"/>
                </a:cubicBezTo>
                <a:cubicBezTo>
                  <a:pt x="2594535" y="841041"/>
                  <a:pt x="2521097" y="812691"/>
                  <a:pt x="2349943" y="830997"/>
                </a:cubicBezTo>
                <a:cubicBezTo>
                  <a:pt x="2178789" y="849303"/>
                  <a:pt x="1989066" y="825578"/>
                  <a:pt x="1889058" y="830997"/>
                </a:cubicBezTo>
                <a:cubicBezTo>
                  <a:pt x="1789050" y="836416"/>
                  <a:pt x="1479294" y="784289"/>
                  <a:pt x="1320065" y="830997"/>
                </a:cubicBezTo>
                <a:cubicBezTo>
                  <a:pt x="1160836" y="877705"/>
                  <a:pt x="1080956" y="822838"/>
                  <a:pt x="967289" y="830997"/>
                </a:cubicBezTo>
                <a:cubicBezTo>
                  <a:pt x="853622" y="839156"/>
                  <a:pt x="203871" y="754827"/>
                  <a:pt x="0" y="830997"/>
                </a:cubicBezTo>
                <a:cubicBezTo>
                  <a:pt x="-7147" y="710510"/>
                  <a:pt x="16647" y="559729"/>
                  <a:pt x="0" y="415499"/>
                </a:cubicBezTo>
                <a:cubicBezTo>
                  <a:pt x="-16647" y="271269"/>
                  <a:pt x="5086" y="103434"/>
                  <a:pt x="0" y="0"/>
                </a:cubicBezTo>
                <a:close/>
              </a:path>
            </a:pathLst>
          </a:custGeom>
          <a:noFill/>
          <a:ln>
            <a:solidFill>
              <a:srgbClr val="FF7E79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7E79"/>
                </a:solidFill>
                <a:latin typeface="Fira Sans" panose="020B0503050000020004" pitchFamily="34" charset="0"/>
              </a:rPr>
              <a:t>LINGUISTIC SOPHISTICATION OF EARLY MORPHOLOGICAL DECOMPOSITION</a:t>
            </a:r>
            <a:r>
              <a:rPr lang="en-US" sz="2400" dirty="0">
                <a:solidFill>
                  <a:srgbClr val="FF7E79"/>
                </a:solidFill>
                <a:latin typeface="Fira Sans" panose="020B0503050000020004" pitchFamily="34" charset="0"/>
              </a:rPr>
              <a:t> </a:t>
            </a:r>
          </a:p>
          <a:p>
            <a:pPr algn="ctr"/>
            <a:r>
              <a:rPr lang="en-US" sz="2400" dirty="0">
                <a:latin typeface="Fira Sans" panose="020B0503050000020004" pitchFamily="34" charset="0"/>
              </a:rPr>
              <a:t>~ early access to the </a:t>
            </a:r>
            <a:r>
              <a:rPr lang="en-US" sz="2400" b="1" dirty="0">
                <a:latin typeface="Fira Sans" panose="020B0503050000020004" pitchFamily="34" charset="0"/>
              </a:rPr>
              <a:t>actual</a:t>
            </a:r>
            <a:r>
              <a:rPr lang="en-US" sz="2400" dirty="0">
                <a:latin typeface="Fira Sans" panose="020B0503050000020004" pitchFamily="34" charset="0"/>
              </a:rPr>
              <a:t> morphological structure of words ~</a:t>
            </a: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7704102E-8823-6254-9A08-5C5BE7A03714}"/>
              </a:ext>
            </a:extLst>
          </p:cNvPr>
          <p:cNvSpPr/>
          <p:nvPr/>
        </p:nvSpPr>
        <p:spPr>
          <a:xfrm rot="5400000">
            <a:off x="3743623" y="3924599"/>
            <a:ext cx="923329" cy="495300"/>
          </a:xfrm>
          <a:prstGeom prst="homePlat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14" name="Pentagon 13">
            <a:extLst>
              <a:ext uri="{FF2B5EF4-FFF2-40B4-BE49-F238E27FC236}">
                <a16:creationId xmlns:a16="http://schemas.microsoft.com/office/drawing/2014/main" id="{BE581DBF-20D1-386D-DB61-7545CF83BC66}"/>
              </a:ext>
            </a:extLst>
          </p:cNvPr>
          <p:cNvSpPr/>
          <p:nvPr/>
        </p:nvSpPr>
        <p:spPr>
          <a:xfrm rot="5400000">
            <a:off x="9234787" y="3929428"/>
            <a:ext cx="923329" cy="495300"/>
          </a:xfrm>
          <a:prstGeom prst="homePlate">
            <a:avLst/>
          </a:prstGeom>
          <a:solidFill>
            <a:srgbClr val="F781BF"/>
          </a:solidFill>
          <a:ln>
            <a:solidFill>
              <a:srgbClr val="F781BF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923329"/>
                      <a:gd name="csY0" fmla="*/ 0 h 495300"/>
                      <a:gd name="csX1" fmla="*/ 331083 w 923329"/>
                      <a:gd name="csY1" fmla="*/ 0 h 495300"/>
                      <a:gd name="csX2" fmla="*/ 675679 w 923329"/>
                      <a:gd name="csY2" fmla="*/ 0 h 495300"/>
                      <a:gd name="csX3" fmla="*/ 923329 w 923329"/>
                      <a:gd name="csY3" fmla="*/ 247650 h 495300"/>
                      <a:gd name="csX4" fmla="*/ 675679 w 923329"/>
                      <a:gd name="csY4" fmla="*/ 495300 h 495300"/>
                      <a:gd name="csX5" fmla="*/ 344596 w 923329"/>
                      <a:gd name="csY5" fmla="*/ 495300 h 495300"/>
                      <a:gd name="csX6" fmla="*/ 0 w 923329"/>
                      <a:gd name="csY6" fmla="*/ 495300 h 495300"/>
                      <a:gd name="csX7" fmla="*/ 0 w 923329"/>
                      <a:gd name="csY7" fmla="*/ 0 h 4953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</a:cxnLst>
                    <a:rect l="l" t="t" r="r" b="b"/>
                    <a:pathLst>
                      <a:path w="923329" h="495300" extrusionOk="0">
                        <a:moveTo>
                          <a:pt x="0" y="0"/>
                        </a:moveTo>
                        <a:cubicBezTo>
                          <a:pt x="82906" y="-38844"/>
                          <a:pt x="194665" y="39672"/>
                          <a:pt x="331083" y="0"/>
                        </a:cubicBezTo>
                        <a:cubicBezTo>
                          <a:pt x="467501" y="-39672"/>
                          <a:pt x="521556" y="4278"/>
                          <a:pt x="675679" y="0"/>
                        </a:cubicBezTo>
                        <a:cubicBezTo>
                          <a:pt x="785092" y="68404"/>
                          <a:pt x="832566" y="185498"/>
                          <a:pt x="923329" y="247650"/>
                        </a:cubicBezTo>
                        <a:cubicBezTo>
                          <a:pt x="829797" y="368349"/>
                          <a:pt x="748004" y="371549"/>
                          <a:pt x="675679" y="495300"/>
                        </a:cubicBezTo>
                        <a:cubicBezTo>
                          <a:pt x="585848" y="505335"/>
                          <a:pt x="482176" y="487475"/>
                          <a:pt x="344596" y="495300"/>
                        </a:cubicBezTo>
                        <a:cubicBezTo>
                          <a:pt x="207016" y="503125"/>
                          <a:pt x="160706" y="474789"/>
                          <a:pt x="0" y="495300"/>
                        </a:cubicBezTo>
                        <a:cubicBezTo>
                          <a:pt x="-48695" y="326818"/>
                          <a:pt x="14436" y="174563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7B7EA2-1230-D6B0-2CC6-095757FDAC37}"/>
              </a:ext>
            </a:extLst>
          </p:cNvPr>
          <p:cNvSpPr txBox="1"/>
          <p:nvPr/>
        </p:nvSpPr>
        <p:spPr>
          <a:xfrm>
            <a:off x="838200" y="1412330"/>
            <a:ext cx="11236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2400" dirty="0">
                <a:latin typeface="Fira Sans" panose="020B0503050000020004" pitchFamily="34" charset="0"/>
              </a:rPr>
              <a:t>Our results challenges both the </a:t>
            </a:r>
            <a:r>
              <a:rPr lang="en-US" sz="2400" dirty="0">
                <a:solidFill>
                  <a:srgbClr val="E41A1C"/>
                </a:solidFill>
                <a:latin typeface="Fira Sans" panose="020B0503050000020004" pitchFamily="34" charset="0"/>
              </a:rPr>
              <a:t>BMOD </a:t>
            </a:r>
            <a:r>
              <a:rPr lang="en-US" sz="2400" dirty="0">
                <a:latin typeface="Fira Sans" panose="020B0503050000020004" pitchFamily="34" charset="0"/>
              </a:rPr>
              <a:t>and</a:t>
            </a:r>
            <a:r>
              <a:rPr lang="en-US" sz="2400" dirty="0">
                <a:solidFill>
                  <a:srgbClr val="F781BF"/>
                </a:solidFill>
                <a:latin typeface="Fira Sans" panose="020B0503050000020004" pitchFamily="34" charset="0"/>
              </a:rPr>
              <a:t> connectionist models</a:t>
            </a:r>
            <a:r>
              <a:rPr lang="en-US" sz="2400" dirty="0">
                <a:latin typeface="Fira Sans" panose="020B0503050000020004" pitchFamily="34" charset="0"/>
              </a:rPr>
              <a:t>.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19B07F5-4967-21DE-EF8D-60B8DA1FB1D1}"/>
              </a:ext>
            </a:extLst>
          </p:cNvPr>
          <p:cNvSpPr/>
          <p:nvPr/>
        </p:nvSpPr>
        <p:spPr>
          <a:xfrm>
            <a:off x="7776759" y="1239884"/>
            <a:ext cx="3400425" cy="890165"/>
          </a:xfrm>
          <a:custGeom>
            <a:avLst/>
            <a:gdLst>
              <a:gd name="csX0" fmla="*/ 0 w 3400425"/>
              <a:gd name="csY0" fmla="*/ 445083 h 890165"/>
              <a:gd name="csX1" fmla="*/ 1700213 w 3400425"/>
              <a:gd name="csY1" fmla="*/ 0 h 890165"/>
              <a:gd name="csX2" fmla="*/ 3400426 w 3400425"/>
              <a:gd name="csY2" fmla="*/ 445083 h 890165"/>
              <a:gd name="csX3" fmla="*/ 1700213 w 3400425"/>
              <a:gd name="csY3" fmla="*/ 890166 h 890165"/>
              <a:gd name="csX4" fmla="*/ 0 w 3400425"/>
              <a:gd name="csY4" fmla="*/ 445083 h 890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400425" h="890165" extrusionOk="0">
                <a:moveTo>
                  <a:pt x="0" y="445083"/>
                </a:moveTo>
                <a:cubicBezTo>
                  <a:pt x="-67533" y="157614"/>
                  <a:pt x="670989" y="33862"/>
                  <a:pt x="1700213" y="0"/>
                </a:cubicBezTo>
                <a:cubicBezTo>
                  <a:pt x="2676560" y="7862"/>
                  <a:pt x="3357594" y="200632"/>
                  <a:pt x="3400426" y="445083"/>
                </a:cubicBezTo>
                <a:cubicBezTo>
                  <a:pt x="3321676" y="767799"/>
                  <a:pt x="2624248" y="972891"/>
                  <a:pt x="1700213" y="890166"/>
                </a:cubicBezTo>
                <a:cubicBezTo>
                  <a:pt x="721461" y="868418"/>
                  <a:pt x="21671" y="701251"/>
                  <a:pt x="0" y="445083"/>
                </a:cubicBezTo>
                <a:close/>
              </a:path>
            </a:pathLst>
          </a:custGeom>
          <a:noFill/>
          <a:ln>
            <a:solidFill>
              <a:srgbClr val="F781BF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781BF"/>
              </a:solidFill>
              <a:latin typeface="Fira Sans Condensed Medium" panose="020B0603050000020004" pitchFamily="34" charset="0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DC50FF9B-510B-25B9-F258-CF30F3031620}"/>
              </a:ext>
            </a:extLst>
          </p:cNvPr>
          <p:cNvSpPr/>
          <p:nvPr/>
        </p:nvSpPr>
        <p:spPr>
          <a:xfrm rot="3441852">
            <a:off x="9792210" y="1774979"/>
            <a:ext cx="533400" cy="1444993"/>
          </a:xfrm>
          <a:custGeom>
            <a:avLst/>
            <a:gdLst>
              <a:gd name="csX0" fmla="*/ 187137 w 533400"/>
              <a:gd name="csY0" fmla="*/ 32899 h 1444993"/>
              <a:gd name="csX1" fmla="*/ 513102 w 533400"/>
              <a:gd name="csY1" fmla="*/ 446032 h 1444993"/>
              <a:gd name="csX2" fmla="*/ 533400 w 533400"/>
              <a:gd name="csY2" fmla="*/ 722497 h 1444993"/>
              <a:gd name="csX3" fmla="*/ 266700 w 533400"/>
              <a:gd name="csY3" fmla="*/ 722497 h 1444993"/>
              <a:gd name="csX4" fmla="*/ 226919 w 533400"/>
              <a:gd name="csY4" fmla="*/ 377698 h 1444993"/>
              <a:gd name="csX5" fmla="*/ 187137 w 533400"/>
              <a:gd name="csY5" fmla="*/ 32899 h 1444993"/>
              <a:gd name="csX0" fmla="*/ 187137 w 533400"/>
              <a:gd name="csY0" fmla="*/ 32899 h 1444993"/>
              <a:gd name="csX1" fmla="*/ 513102 w 533400"/>
              <a:gd name="csY1" fmla="*/ 446032 h 1444993"/>
              <a:gd name="csX2" fmla="*/ 533400 w 533400"/>
              <a:gd name="csY2" fmla="*/ 722497 h 14449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533400" h="1444993" stroke="0" extrusionOk="0">
                <a:moveTo>
                  <a:pt x="187137" y="32899"/>
                </a:moveTo>
                <a:cubicBezTo>
                  <a:pt x="271293" y="-108010"/>
                  <a:pt x="402373" y="122290"/>
                  <a:pt x="513102" y="446032"/>
                </a:cubicBezTo>
                <a:cubicBezTo>
                  <a:pt x="532237" y="534890"/>
                  <a:pt x="526421" y="627848"/>
                  <a:pt x="533400" y="722497"/>
                </a:cubicBezTo>
                <a:cubicBezTo>
                  <a:pt x="455101" y="746396"/>
                  <a:pt x="329100" y="706932"/>
                  <a:pt x="266700" y="722497"/>
                </a:cubicBezTo>
                <a:cubicBezTo>
                  <a:pt x="234690" y="567812"/>
                  <a:pt x="245496" y="465944"/>
                  <a:pt x="226919" y="377698"/>
                </a:cubicBezTo>
                <a:cubicBezTo>
                  <a:pt x="208341" y="289452"/>
                  <a:pt x="210198" y="177783"/>
                  <a:pt x="187137" y="32899"/>
                </a:cubicBezTo>
                <a:close/>
              </a:path>
              <a:path w="533400" h="1444993" fill="none" extrusionOk="0">
                <a:moveTo>
                  <a:pt x="187137" y="32899"/>
                </a:moveTo>
                <a:cubicBezTo>
                  <a:pt x="290648" y="-111405"/>
                  <a:pt x="461492" y="108923"/>
                  <a:pt x="513102" y="446032"/>
                </a:cubicBezTo>
                <a:cubicBezTo>
                  <a:pt x="523033" y="533485"/>
                  <a:pt x="542112" y="603737"/>
                  <a:pt x="533400" y="722497"/>
                </a:cubicBezTo>
              </a:path>
              <a:path w="533400" h="1444993" fill="none" stroke="0" extrusionOk="0">
                <a:moveTo>
                  <a:pt x="187137" y="32899"/>
                </a:moveTo>
                <a:cubicBezTo>
                  <a:pt x="350667" y="-130374"/>
                  <a:pt x="441802" y="116797"/>
                  <a:pt x="513102" y="446032"/>
                </a:cubicBezTo>
                <a:cubicBezTo>
                  <a:pt x="539247" y="535955"/>
                  <a:pt x="521191" y="647822"/>
                  <a:pt x="533400" y="722497"/>
                </a:cubicBezTo>
              </a:path>
            </a:pathLst>
          </a:custGeom>
          <a:ln w="12700">
            <a:solidFill>
              <a:srgbClr val="F781BF"/>
            </a:solidFill>
            <a:tailEnd type="triangle" w="med" len="lg"/>
            <a:extLst>
              <a:ext uri="{C807C97D-BFC1-408E-A445-0C87EB9F89A2}">
                <ask:lineSketchStyleProps xmlns:ask="http://schemas.microsoft.com/office/drawing/2018/sketchyshapes" sd="1219033472">
                  <a:prstGeom prst="arc">
                    <a:avLst>
                      <a:gd name="adj1" fmla="val 15805115"/>
                      <a:gd name="adj2" fmla="val 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ED68A6-CC95-227E-E720-C2D6D3722C0C}"/>
              </a:ext>
            </a:extLst>
          </p:cNvPr>
          <p:cNvSpPr txBox="1"/>
          <p:nvPr/>
        </p:nvSpPr>
        <p:spPr>
          <a:xfrm>
            <a:off x="7219950" y="2782669"/>
            <a:ext cx="4686300" cy="646331"/>
          </a:xfrm>
          <a:custGeom>
            <a:avLst/>
            <a:gdLst>
              <a:gd name="csX0" fmla="*/ 0 w 4686300"/>
              <a:gd name="csY0" fmla="*/ 0 h 646331"/>
              <a:gd name="csX1" fmla="*/ 585788 w 4686300"/>
              <a:gd name="csY1" fmla="*/ 0 h 646331"/>
              <a:gd name="csX2" fmla="*/ 1030986 w 4686300"/>
              <a:gd name="csY2" fmla="*/ 0 h 646331"/>
              <a:gd name="csX3" fmla="*/ 1616773 w 4686300"/>
              <a:gd name="csY3" fmla="*/ 0 h 646331"/>
              <a:gd name="csX4" fmla="*/ 2296287 w 4686300"/>
              <a:gd name="csY4" fmla="*/ 0 h 646331"/>
              <a:gd name="csX5" fmla="*/ 2882075 w 4686300"/>
              <a:gd name="csY5" fmla="*/ 0 h 646331"/>
              <a:gd name="csX6" fmla="*/ 3420999 w 4686300"/>
              <a:gd name="csY6" fmla="*/ 0 h 646331"/>
              <a:gd name="csX7" fmla="*/ 3959924 w 4686300"/>
              <a:gd name="csY7" fmla="*/ 0 h 646331"/>
              <a:gd name="csX8" fmla="*/ 4686300 w 4686300"/>
              <a:gd name="csY8" fmla="*/ 0 h 646331"/>
              <a:gd name="csX9" fmla="*/ 4686300 w 4686300"/>
              <a:gd name="csY9" fmla="*/ 310239 h 646331"/>
              <a:gd name="csX10" fmla="*/ 4686300 w 4686300"/>
              <a:gd name="csY10" fmla="*/ 646331 h 646331"/>
              <a:gd name="csX11" fmla="*/ 4053650 w 4686300"/>
              <a:gd name="csY11" fmla="*/ 646331 h 646331"/>
              <a:gd name="csX12" fmla="*/ 3561588 w 4686300"/>
              <a:gd name="csY12" fmla="*/ 646331 h 646331"/>
              <a:gd name="csX13" fmla="*/ 2975801 w 4686300"/>
              <a:gd name="csY13" fmla="*/ 646331 h 646331"/>
              <a:gd name="csX14" fmla="*/ 2390013 w 4686300"/>
              <a:gd name="csY14" fmla="*/ 646331 h 646331"/>
              <a:gd name="csX15" fmla="*/ 1851089 w 4686300"/>
              <a:gd name="csY15" fmla="*/ 646331 h 646331"/>
              <a:gd name="csX16" fmla="*/ 1312164 w 4686300"/>
              <a:gd name="csY16" fmla="*/ 646331 h 646331"/>
              <a:gd name="csX17" fmla="*/ 632651 w 4686300"/>
              <a:gd name="csY17" fmla="*/ 646331 h 646331"/>
              <a:gd name="csX18" fmla="*/ 0 w 4686300"/>
              <a:gd name="csY18" fmla="*/ 646331 h 646331"/>
              <a:gd name="csX19" fmla="*/ 0 w 4686300"/>
              <a:gd name="csY19" fmla="*/ 336092 h 646331"/>
              <a:gd name="csX20" fmla="*/ 0 w 4686300"/>
              <a:gd name="csY20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686300" h="646331" extrusionOk="0">
                <a:moveTo>
                  <a:pt x="0" y="0"/>
                </a:moveTo>
                <a:cubicBezTo>
                  <a:pt x="165471" y="-16989"/>
                  <a:pt x="327916" y="61855"/>
                  <a:pt x="585788" y="0"/>
                </a:cubicBezTo>
                <a:cubicBezTo>
                  <a:pt x="843660" y="-61855"/>
                  <a:pt x="835470" y="7629"/>
                  <a:pt x="1030986" y="0"/>
                </a:cubicBezTo>
                <a:cubicBezTo>
                  <a:pt x="1226502" y="-7629"/>
                  <a:pt x="1429868" y="6974"/>
                  <a:pt x="1616773" y="0"/>
                </a:cubicBezTo>
                <a:cubicBezTo>
                  <a:pt x="1803678" y="-6974"/>
                  <a:pt x="2117279" y="32098"/>
                  <a:pt x="2296287" y="0"/>
                </a:cubicBezTo>
                <a:cubicBezTo>
                  <a:pt x="2475295" y="-32098"/>
                  <a:pt x="2763445" y="12020"/>
                  <a:pt x="2882075" y="0"/>
                </a:cubicBezTo>
                <a:cubicBezTo>
                  <a:pt x="3000705" y="-12020"/>
                  <a:pt x="3213892" y="57692"/>
                  <a:pt x="3420999" y="0"/>
                </a:cubicBezTo>
                <a:cubicBezTo>
                  <a:pt x="3628106" y="-57692"/>
                  <a:pt x="3766390" y="27062"/>
                  <a:pt x="3959924" y="0"/>
                </a:cubicBezTo>
                <a:cubicBezTo>
                  <a:pt x="4153459" y="-27062"/>
                  <a:pt x="4325193" y="37379"/>
                  <a:pt x="4686300" y="0"/>
                </a:cubicBezTo>
                <a:cubicBezTo>
                  <a:pt x="4721756" y="113842"/>
                  <a:pt x="4669628" y="162672"/>
                  <a:pt x="4686300" y="310239"/>
                </a:cubicBezTo>
                <a:cubicBezTo>
                  <a:pt x="4702972" y="457806"/>
                  <a:pt x="4683882" y="542877"/>
                  <a:pt x="4686300" y="646331"/>
                </a:cubicBezTo>
                <a:cubicBezTo>
                  <a:pt x="4409161" y="699167"/>
                  <a:pt x="4304477" y="586645"/>
                  <a:pt x="4053650" y="646331"/>
                </a:cubicBezTo>
                <a:cubicBezTo>
                  <a:pt x="3802823" y="706017"/>
                  <a:pt x="3764363" y="636494"/>
                  <a:pt x="3561588" y="646331"/>
                </a:cubicBezTo>
                <a:cubicBezTo>
                  <a:pt x="3358813" y="656168"/>
                  <a:pt x="3180555" y="626570"/>
                  <a:pt x="2975801" y="646331"/>
                </a:cubicBezTo>
                <a:cubicBezTo>
                  <a:pt x="2771047" y="666092"/>
                  <a:pt x="2509763" y="584023"/>
                  <a:pt x="2390013" y="646331"/>
                </a:cubicBezTo>
                <a:cubicBezTo>
                  <a:pt x="2270263" y="708639"/>
                  <a:pt x="1973198" y="632420"/>
                  <a:pt x="1851089" y="646331"/>
                </a:cubicBezTo>
                <a:cubicBezTo>
                  <a:pt x="1728980" y="660242"/>
                  <a:pt x="1441919" y="608891"/>
                  <a:pt x="1312164" y="646331"/>
                </a:cubicBezTo>
                <a:cubicBezTo>
                  <a:pt x="1182409" y="683771"/>
                  <a:pt x="820039" y="586849"/>
                  <a:pt x="632651" y="646331"/>
                </a:cubicBezTo>
                <a:cubicBezTo>
                  <a:pt x="445263" y="705813"/>
                  <a:pt x="202540" y="627942"/>
                  <a:pt x="0" y="646331"/>
                </a:cubicBezTo>
                <a:cubicBezTo>
                  <a:pt x="-17761" y="568847"/>
                  <a:pt x="18787" y="465834"/>
                  <a:pt x="0" y="336092"/>
                </a:cubicBezTo>
                <a:cubicBezTo>
                  <a:pt x="-18787" y="206350"/>
                  <a:pt x="8693" y="127380"/>
                  <a:pt x="0" y="0"/>
                </a:cubicBezTo>
                <a:close/>
              </a:path>
            </a:pathLst>
          </a:custGeom>
          <a:noFill/>
          <a:ln>
            <a:solidFill>
              <a:srgbClr val="F781BF"/>
            </a:solidFill>
            <a:extLst>
              <a:ext uri="{C807C97D-BFC1-408E-A445-0C87EB9F89A2}">
                <ask:lineSketchStyleProps xmlns:ask="http://schemas.microsoft.com/office/drawing/2018/sketchyshapes" sd="1589242361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800" dirty="0">
                <a:latin typeface="Fira Sans" panose="020B0503050000020004" pitchFamily="34" charset="0"/>
              </a:rPr>
              <a:t>no additive contributions from the orthographic and semantics levels.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CAA0814-529E-1EC0-A108-739FD5EC1783}"/>
              </a:ext>
            </a:extLst>
          </p:cNvPr>
          <p:cNvSpPr/>
          <p:nvPr/>
        </p:nvSpPr>
        <p:spPr>
          <a:xfrm>
            <a:off x="6233823" y="1239885"/>
            <a:ext cx="1171575" cy="890165"/>
          </a:xfrm>
          <a:custGeom>
            <a:avLst/>
            <a:gdLst>
              <a:gd name="csX0" fmla="*/ 0 w 1171575"/>
              <a:gd name="csY0" fmla="*/ 445083 h 890165"/>
              <a:gd name="csX1" fmla="*/ 585788 w 1171575"/>
              <a:gd name="csY1" fmla="*/ 0 h 890165"/>
              <a:gd name="csX2" fmla="*/ 1171576 w 1171575"/>
              <a:gd name="csY2" fmla="*/ 445083 h 890165"/>
              <a:gd name="csX3" fmla="*/ 585788 w 1171575"/>
              <a:gd name="csY3" fmla="*/ 890166 h 890165"/>
              <a:gd name="csX4" fmla="*/ 0 w 1171575"/>
              <a:gd name="csY4" fmla="*/ 445083 h 890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71575" h="890165" extrusionOk="0">
                <a:moveTo>
                  <a:pt x="0" y="445083"/>
                </a:moveTo>
                <a:cubicBezTo>
                  <a:pt x="-15112" y="189949"/>
                  <a:pt x="179928" y="30903"/>
                  <a:pt x="585788" y="0"/>
                </a:cubicBezTo>
                <a:cubicBezTo>
                  <a:pt x="946655" y="7862"/>
                  <a:pt x="1128744" y="200632"/>
                  <a:pt x="1171576" y="445083"/>
                </a:cubicBezTo>
                <a:cubicBezTo>
                  <a:pt x="1136421" y="725227"/>
                  <a:pt x="897888" y="953300"/>
                  <a:pt x="585788" y="890166"/>
                </a:cubicBezTo>
                <a:cubicBezTo>
                  <a:pt x="222516" y="868418"/>
                  <a:pt x="21671" y="701251"/>
                  <a:pt x="0" y="445083"/>
                </a:cubicBezTo>
                <a:close/>
              </a:path>
            </a:pathLst>
          </a:cu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819BAF5C-0751-8570-847E-7946A2B06D49}"/>
              </a:ext>
            </a:extLst>
          </p:cNvPr>
          <p:cNvSpPr/>
          <p:nvPr/>
        </p:nvSpPr>
        <p:spPr>
          <a:xfrm rot="3441852">
            <a:off x="6034729" y="1518269"/>
            <a:ext cx="533400" cy="2280300"/>
          </a:xfrm>
          <a:custGeom>
            <a:avLst/>
            <a:gdLst>
              <a:gd name="csX0" fmla="*/ 227932 w 533400"/>
              <a:gd name="csY0" fmla="*/ 12110 h 2280300"/>
              <a:gd name="csX1" fmla="*/ 532575 w 533400"/>
              <a:gd name="csY1" fmla="*/ 1050505 h 2280300"/>
              <a:gd name="csX2" fmla="*/ 266700 w 533400"/>
              <a:gd name="csY2" fmla="*/ 1140150 h 2280300"/>
              <a:gd name="csX3" fmla="*/ 247704 w 533400"/>
              <a:gd name="csY3" fmla="*/ 587410 h 2280300"/>
              <a:gd name="csX4" fmla="*/ 227932 w 533400"/>
              <a:gd name="csY4" fmla="*/ 12110 h 2280300"/>
              <a:gd name="csX0" fmla="*/ 227932 w 533400"/>
              <a:gd name="csY0" fmla="*/ 12110 h 2280300"/>
              <a:gd name="csX1" fmla="*/ 532575 w 533400"/>
              <a:gd name="csY1" fmla="*/ 1050505 h 2280300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33400" h="2280300" stroke="0" extrusionOk="0">
                <a:moveTo>
                  <a:pt x="227932" y="12110"/>
                </a:moveTo>
                <a:cubicBezTo>
                  <a:pt x="333888" y="-112635"/>
                  <a:pt x="485745" y="405760"/>
                  <a:pt x="532575" y="1050505"/>
                </a:cubicBezTo>
                <a:cubicBezTo>
                  <a:pt x="469094" y="1089453"/>
                  <a:pt x="317464" y="1103111"/>
                  <a:pt x="266700" y="1140150"/>
                </a:cubicBezTo>
                <a:cubicBezTo>
                  <a:pt x="209216" y="978455"/>
                  <a:pt x="257120" y="728297"/>
                  <a:pt x="247704" y="587410"/>
                </a:cubicBezTo>
                <a:cubicBezTo>
                  <a:pt x="238288" y="446523"/>
                  <a:pt x="253378" y="227468"/>
                  <a:pt x="227932" y="12110"/>
                </a:cubicBezTo>
                <a:close/>
              </a:path>
              <a:path w="533400" h="2280300" fill="none" extrusionOk="0">
                <a:moveTo>
                  <a:pt x="227932" y="12110"/>
                </a:moveTo>
                <a:cubicBezTo>
                  <a:pt x="441936" y="-183563"/>
                  <a:pt x="499670" y="410991"/>
                  <a:pt x="532575" y="1050505"/>
                </a:cubicBezTo>
              </a:path>
              <a:path w="533400" h="2280300" fill="none" stroke="0" extrusionOk="0">
                <a:moveTo>
                  <a:pt x="227932" y="12110"/>
                </a:moveTo>
                <a:cubicBezTo>
                  <a:pt x="399736" y="-154492"/>
                  <a:pt x="448175" y="345357"/>
                  <a:pt x="532575" y="1050505"/>
                </a:cubicBezTo>
              </a:path>
            </a:pathLst>
          </a:custGeom>
          <a:ln w="12700">
            <a:solidFill>
              <a:srgbClr val="C00000"/>
            </a:solidFill>
            <a:tailEnd type="triangle" w="med" len="lg"/>
            <a:extLst>
              <a:ext uri="{C807C97D-BFC1-408E-A445-0C87EB9F89A2}">
                <ask:lineSketchStyleProps xmlns:ask="http://schemas.microsoft.com/office/drawing/2018/sketchyshapes" sd="1219033472">
                  <a:prstGeom prst="arc">
                    <a:avLst>
                      <a:gd name="adj1" fmla="val 16081899"/>
                      <a:gd name="adj2" fmla="val 20482051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Fira Sans Condensed Medium" panose="020B06030500000200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6C85551-17AC-B1A3-D267-C0DBE36BA5E8}"/>
              </a:ext>
            </a:extLst>
          </p:cNvPr>
          <p:cNvSpPr txBox="1"/>
          <p:nvPr/>
        </p:nvSpPr>
        <p:spPr>
          <a:xfrm>
            <a:off x="990600" y="2668324"/>
            <a:ext cx="5476875" cy="646331"/>
          </a:xfrm>
          <a:custGeom>
            <a:avLst/>
            <a:gdLst>
              <a:gd name="csX0" fmla="*/ 0 w 5476875"/>
              <a:gd name="csY0" fmla="*/ 0 h 646331"/>
              <a:gd name="csX1" fmla="*/ 492919 w 5476875"/>
              <a:gd name="csY1" fmla="*/ 0 h 646331"/>
              <a:gd name="csX2" fmla="*/ 876300 w 5476875"/>
              <a:gd name="csY2" fmla="*/ 0 h 646331"/>
              <a:gd name="csX3" fmla="*/ 1533525 w 5476875"/>
              <a:gd name="csY3" fmla="*/ 0 h 646331"/>
              <a:gd name="csX4" fmla="*/ 2026444 w 5476875"/>
              <a:gd name="csY4" fmla="*/ 0 h 646331"/>
              <a:gd name="csX5" fmla="*/ 2519363 w 5476875"/>
              <a:gd name="csY5" fmla="*/ 0 h 646331"/>
              <a:gd name="csX6" fmla="*/ 3176588 w 5476875"/>
              <a:gd name="csY6" fmla="*/ 0 h 646331"/>
              <a:gd name="csX7" fmla="*/ 3614738 w 5476875"/>
              <a:gd name="csY7" fmla="*/ 0 h 646331"/>
              <a:gd name="csX8" fmla="*/ 4271963 w 5476875"/>
              <a:gd name="csY8" fmla="*/ 0 h 646331"/>
              <a:gd name="csX9" fmla="*/ 4929188 w 5476875"/>
              <a:gd name="csY9" fmla="*/ 0 h 646331"/>
              <a:gd name="csX10" fmla="*/ 5476875 w 5476875"/>
              <a:gd name="csY10" fmla="*/ 0 h 646331"/>
              <a:gd name="csX11" fmla="*/ 5476875 w 5476875"/>
              <a:gd name="csY11" fmla="*/ 336092 h 646331"/>
              <a:gd name="csX12" fmla="*/ 5476875 w 5476875"/>
              <a:gd name="csY12" fmla="*/ 646331 h 646331"/>
              <a:gd name="csX13" fmla="*/ 5093494 w 5476875"/>
              <a:gd name="csY13" fmla="*/ 646331 h 646331"/>
              <a:gd name="csX14" fmla="*/ 4436269 w 5476875"/>
              <a:gd name="csY14" fmla="*/ 646331 h 646331"/>
              <a:gd name="csX15" fmla="*/ 3998119 w 5476875"/>
              <a:gd name="csY15" fmla="*/ 646331 h 646331"/>
              <a:gd name="csX16" fmla="*/ 3450431 w 5476875"/>
              <a:gd name="csY16" fmla="*/ 646331 h 646331"/>
              <a:gd name="csX17" fmla="*/ 2793206 w 5476875"/>
              <a:gd name="csY17" fmla="*/ 646331 h 646331"/>
              <a:gd name="csX18" fmla="*/ 2245519 w 5476875"/>
              <a:gd name="csY18" fmla="*/ 646331 h 646331"/>
              <a:gd name="csX19" fmla="*/ 1862138 w 5476875"/>
              <a:gd name="csY19" fmla="*/ 646331 h 646331"/>
              <a:gd name="csX20" fmla="*/ 1423988 w 5476875"/>
              <a:gd name="csY20" fmla="*/ 646331 h 646331"/>
              <a:gd name="csX21" fmla="*/ 766763 w 5476875"/>
              <a:gd name="csY21" fmla="*/ 646331 h 646331"/>
              <a:gd name="csX22" fmla="*/ 0 w 5476875"/>
              <a:gd name="csY22" fmla="*/ 646331 h 646331"/>
              <a:gd name="csX23" fmla="*/ 0 w 5476875"/>
              <a:gd name="csY23" fmla="*/ 336092 h 646331"/>
              <a:gd name="csX24" fmla="*/ 0 w 5476875"/>
              <a:gd name="csY24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476875" h="646331" extrusionOk="0">
                <a:moveTo>
                  <a:pt x="0" y="0"/>
                </a:moveTo>
                <a:cubicBezTo>
                  <a:pt x="211511" y="-6114"/>
                  <a:pt x="377743" y="23983"/>
                  <a:pt x="492919" y="0"/>
                </a:cubicBezTo>
                <a:cubicBezTo>
                  <a:pt x="608095" y="-23983"/>
                  <a:pt x="787369" y="21734"/>
                  <a:pt x="876300" y="0"/>
                </a:cubicBezTo>
                <a:cubicBezTo>
                  <a:pt x="965231" y="-21734"/>
                  <a:pt x="1301247" y="51539"/>
                  <a:pt x="1533525" y="0"/>
                </a:cubicBezTo>
                <a:cubicBezTo>
                  <a:pt x="1765803" y="-51539"/>
                  <a:pt x="1875982" y="42763"/>
                  <a:pt x="2026444" y="0"/>
                </a:cubicBezTo>
                <a:cubicBezTo>
                  <a:pt x="2176906" y="-42763"/>
                  <a:pt x="2413933" y="47848"/>
                  <a:pt x="2519363" y="0"/>
                </a:cubicBezTo>
                <a:cubicBezTo>
                  <a:pt x="2624793" y="-47848"/>
                  <a:pt x="3031780" y="12151"/>
                  <a:pt x="3176588" y="0"/>
                </a:cubicBezTo>
                <a:cubicBezTo>
                  <a:pt x="3321396" y="-12151"/>
                  <a:pt x="3455884" y="50733"/>
                  <a:pt x="3614738" y="0"/>
                </a:cubicBezTo>
                <a:cubicBezTo>
                  <a:pt x="3773592" y="-50733"/>
                  <a:pt x="4021732" y="53007"/>
                  <a:pt x="4271963" y="0"/>
                </a:cubicBezTo>
                <a:cubicBezTo>
                  <a:pt x="4522194" y="-53007"/>
                  <a:pt x="4637889" y="25600"/>
                  <a:pt x="4929188" y="0"/>
                </a:cubicBezTo>
                <a:cubicBezTo>
                  <a:pt x="5220488" y="-25600"/>
                  <a:pt x="5366521" y="589"/>
                  <a:pt x="5476875" y="0"/>
                </a:cubicBezTo>
                <a:cubicBezTo>
                  <a:pt x="5494860" y="128922"/>
                  <a:pt x="5456667" y="168131"/>
                  <a:pt x="5476875" y="336092"/>
                </a:cubicBezTo>
                <a:cubicBezTo>
                  <a:pt x="5497083" y="504053"/>
                  <a:pt x="5450904" y="573465"/>
                  <a:pt x="5476875" y="646331"/>
                </a:cubicBezTo>
                <a:cubicBezTo>
                  <a:pt x="5298959" y="687200"/>
                  <a:pt x="5247264" y="614055"/>
                  <a:pt x="5093494" y="646331"/>
                </a:cubicBezTo>
                <a:cubicBezTo>
                  <a:pt x="4939724" y="678607"/>
                  <a:pt x="4687141" y="613527"/>
                  <a:pt x="4436269" y="646331"/>
                </a:cubicBezTo>
                <a:cubicBezTo>
                  <a:pt x="4185398" y="679135"/>
                  <a:pt x="4136745" y="625872"/>
                  <a:pt x="3998119" y="646331"/>
                </a:cubicBezTo>
                <a:cubicBezTo>
                  <a:pt x="3859493" y="666790"/>
                  <a:pt x="3691678" y="639046"/>
                  <a:pt x="3450431" y="646331"/>
                </a:cubicBezTo>
                <a:cubicBezTo>
                  <a:pt x="3209184" y="653616"/>
                  <a:pt x="3042289" y="605442"/>
                  <a:pt x="2793206" y="646331"/>
                </a:cubicBezTo>
                <a:cubicBezTo>
                  <a:pt x="2544123" y="687220"/>
                  <a:pt x="2469487" y="646212"/>
                  <a:pt x="2245519" y="646331"/>
                </a:cubicBezTo>
                <a:cubicBezTo>
                  <a:pt x="2021551" y="646450"/>
                  <a:pt x="1986209" y="638677"/>
                  <a:pt x="1862138" y="646331"/>
                </a:cubicBezTo>
                <a:cubicBezTo>
                  <a:pt x="1738067" y="653985"/>
                  <a:pt x="1610022" y="603856"/>
                  <a:pt x="1423988" y="646331"/>
                </a:cubicBezTo>
                <a:cubicBezTo>
                  <a:pt x="1237954" y="688806"/>
                  <a:pt x="1005116" y="574122"/>
                  <a:pt x="766763" y="646331"/>
                </a:cubicBezTo>
                <a:cubicBezTo>
                  <a:pt x="528411" y="718540"/>
                  <a:pt x="355127" y="580142"/>
                  <a:pt x="0" y="646331"/>
                </a:cubicBezTo>
                <a:cubicBezTo>
                  <a:pt x="-29415" y="530936"/>
                  <a:pt x="8631" y="422022"/>
                  <a:pt x="0" y="336092"/>
                </a:cubicBezTo>
                <a:cubicBezTo>
                  <a:pt x="-8631" y="250162"/>
                  <a:pt x="30560" y="84049"/>
                  <a:pt x="0" y="0"/>
                </a:cubicBezTo>
                <a:close/>
              </a:path>
            </a:pathLst>
          </a:custGeom>
          <a:noFill/>
          <a:ln>
            <a:solidFill>
              <a:srgbClr val="C0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US" sz="1800" dirty="0">
                <a:latin typeface="Fira Sans" panose="020B0503050000020004" pitchFamily="34" charset="0"/>
              </a:rPr>
              <a:t>“morpho-orthographic” regularities do not drive the masked morphological priming response.</a:t>
            </a:r>
          </a:p>
        </p:txBody>
      </p:sp>
    </p:spTree>
    <p:extLst>
      <p:ext uri="{BB962C8B-B14F-4D97-AF65-F5344CB8AC3E}">
        <p14:creationId xmlns:p14="http://schemas.microsoft.com/office/powerpoint/2010/main" val="84179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84"/>
    </mc:Choice>
    <mc:Fallback>
      <p:transition spd="slow" advTm="3684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888307-8937-FED4-8299-6311B76CE0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5C0BA-7DE6-D0EF-7033-A898DBC46909}"/>
              </a:ext>
            </a:extLst>
          </p:cNvPr>
          <p:cNvSpPr txBox="1">
            <a:spLocks/>
          </p:cNvSpPr>
          <p:nvPr/>
        </p:nvSpPr>
        <p:spPr>
          <a:xfrm>
            <a:off x="728420" y="2204690"/>
            <a:ext cx="11065790" cy="261223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Fira Sans Condensed Medium" panose="020B0603050000020004" pitchFamily="34" charset="0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lang="en-US" sz="7200" dirty="0"/>
              <a:t>Thank you!</a:t>
            </a:r>
            <a:endParaRPr lang="en-AE" sz="7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97DB269-DEAE-FCA3-5949-35A6959203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1680" y="634907"/>
            <a:ext cx="4658183" cy="116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6694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45"/>
    </mc:Choice>
    <mc:Fallback>
      <p:transition spd="slow" advTm="1845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5|0.4|7|11.2|24.7|15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3|1.1|13.7|4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7.9|4.3|7.4|9.5|4.1|48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33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21.8|4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9|5.2|6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3|8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2.9|9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0.4|7.1|5|3.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66F494B8-7098-8648-9735-45EC8BD48779}" vid="{E2C8B902-D73F-5D45-96E2-7CFDDAAFD58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54613</TotalTime>
  <Words>3745</Words>
  <Application>Microsoft Macintosh PowerPoint</Application>
  <PresentationFormat>Widescreen</PresentationFormat>
  <Paragraphs>589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Fira Sans Condensed Medium</vt:lpstr>
      <vt:lpstr>Calibri</vt:lpstr>
      <vt:lpstr>Fira Sans Condensed Light</vt:lpstr>
      <vt:lpstr>Arial</vt:lpstr>
      <vt:lpstr>Fira Sans</vt:lpstr>
      <vt:lpstr>Courier New</vt:lpstr>
      <vt:lpstr>Chalkduster</vt:lpstr>
      <vt:lpstr>Office Theme</vt:lpstr>
      <vt:lpstr>Beyond Islands of Regularity:  Evidence against  morpho-orthographic decomposition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This study</vt:lpstr>
      <vt:lpstr>This study</vt:lpstr>
      <vt:lpstr>This study</vt:lpstr>
      <vt:lpstr>This study</vt:lpstr>
      <vt:lpstr>This study</vt:lpstr>
      <vt:lpstr>This study</vt:lpstr>
      <vt:lpstr>This study</vt:lpstr>
      <vt:lpstr>This study</vt:lpstr>
      <vt:lpstr>This study</vt:lpstr>
      <vt:lpstr>This study</vt:lpstr>
      <vt:lpstr>This study</vt:lpstr>
      <vt:lpstr>This study</vt:lpstr>
      <vt:lpstr>This study</vt:lpstr>
      <vt:lpstr>Interim summary</vt:lpstr>
      <vt:lpstr>Interim summary</vt:lpstr>
      <vt:lpstr>Interim summary</vt:lpstr>
      <vt:lpstr>Interim summary</vt:lpstr>
      <vt:lpstr>Interim summary</vt:lpstr>
      <vt:lpstr>Interim summary</vt:lpstr>
      <vt:lpstr>Interim summary</vt:lpstr>
      <vt:lpstr>This study</vt:lpstr>
      <vt:lpstr>This study</vt:lpstr>
      <vt:lpstr>This study</vt:lpstr>
      <vt:lpstr>This study</vt:lpstr>
      <vt:lpstr>This study</vt:lpstr>
      <vt:lpstr>This study</vt:lpstr>
      <vt:lpstr>This study</vt:lpstr>
      <vt:lpstr>This study</vt:lpstr>
      <vt:lpstr>Conclusions</vt:lpstr>
      <vt:lpstr>Conclusions</vt:lpstr>
      <vt:lpstr>Conclusions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Roberto Petrosino</cp:lastModifiedBy>
  <cp:revision>471</cp:revision>
  <cp:lastPrinted>2023-11-09T14:34:26Z</cp:lastPrinted>
  <dcterms:created xsi:type="dcterms:W3CDTF">2023-08-10T09:22:41Z</dcterms:created>
  <dcterms:modified xsi:type="dcterms:W3CDTF">2026-07-06T22:28:48Z</dcterms:modified>
</cp:coreProperties>
</file>